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5" r:id="rId4"/>
    <p:sldId id="268" r:id="rId5"/>
    <p:sldId id="269" r:id="rId6"/>
    <p:sldId id="267" r:id="rId7"/>
    <p:sldId id="258" r:id="rId8"/>
    <p:sldId id="260" r:id="rId9"/>
    <p:sldId id="259" r:id="rId10"/>
    <p:sldId id="261" r:id="rId11"/>
    <p:sldId id="262" r:id="rId12"/>
    <p:sldId id="264" r:id="rId13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1" autoAdjust="0"/>
    <p:restoredTop sz="94660"/>
  </p:normalViewPr>
  <p:slideViewPr>
    <p:cSldViewPr>
      <p:cViewPr varScale="1">
        <p:scale>
          <a:sx n="75" d="100"/>
          <a:sy n="75" d="100"/>
        </p:scale>
        <p:origin x="52" y="4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rgbClr val="161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chemeClr val="tx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44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90"/>
              </a:lnSpc>
            </a:pPr>
            <a:r>
              <a:rPr dirty="0"/>
              <a:t>DONGWOO</a:t>
            </a:r>
            <a:r>
              <a:rPr spc="50" dirty="0"/>
              <a:t> </a:t>
            </a:r>
            <a:r>
              <a:rPr dirty="0"/>
              <a:t>KIM</a:t>
            </a:r>
            <a:r>
              <a:rPr spc="170" dirty="0"/>
              <a:t>  </a:t>
            </a:r>
            <a:r>
              <a:rPr dirty="0"/>
              <a:t>|</a:t>
            </a:r>
            <a:r>
              <a:rPr spc="170" dirty="0"/>
              <a:t>  </a:t>
            </a:r>
            <a:r>
              <a:rPr dirty="0"/>
              <a:t>MEDIA</a:t>
            </a:r>
            <a:r>
              <a:rPr spc="-20" dirty="0"/>
              <a:t> </a:t>
            </a:r>
            <a:r>
              <a:rPr spc="-10" dirty="0"/>
              <a:t>PLANNER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161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chemeClr val="tx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44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90"/>
              </a:lnSpc>
            </a:pPr>
            <a:r>
              <a:rPr dirty="0"/>
              <a:t>DONGWOO</a:t>
            </a:r>
            <a:r>
              <a:rPr spc="50" dirty="0"/>
              <a:t> </a:t>
            </a:r>
            <a:r>
              <a:rPr dirty="0"/>
              <a:t>KIM</a:t>
            </a:r>
            <a:r>
              <a:rPr spc="170" dirty="0"/>
              <a:t>  </a:t>
            </a:r>
            <a:r>
              <a:rPr dirty="0"/>
              <a:t>|</a:t>
            </a:r>
            <a:r>
              <a:rPr spc="170" dirty="0"/>
              <a:t>  </a:t>
            </a:r>
            <a:r>
              <a:rPr dirty="0"/>
              <a:t>MEDIA</a:t>
            </a:r>
            <a:r>
              <a:rPr spc="-20" dirty="0"/>
              <a:t> </a:t>
            </a:r>
            <a:r>
              <a:rPr spc="-10" dirty="0"/>
              <a:t>PLANNER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161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44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90"/>
              </a:lnSpc>
            </a:pPr>
            <a:r>
              <a:rPr dirty="0"/>
              <a:t>DONGWOO</a:t>
            </a:r>
            <a:r>
              <a:rPr spc="50" dirty="0"/>
              <a:t> </a:t>
            </a:r>
            <a:r>
              <a:rPr dirty="0"/>
              <a:t>KIM</a:t>
            </a:r>
            <a:r>
              <a:rPr spc="170" dirty="0"/>
              <a:t>  </a:t>
            </a:r>
            <a:r>
              <a:rPr dirty="0"/>
              <a:t>|</a:t>
            </a:r>
            <a:r>
              <a:rPr spc="170" dirty="0"/>
              <a:t>  </a:t>
            </a:r>
            <a:r>
              <a:rPr dirty="0"/>
              <a:t>MEDIA</a:t>
            </a:r>
            <a:r>
              <a:rPr spc="-20" dirty="0"/>
              <a:t> </a:t>
            </a:r>
            <a:r>
              <a:rPr spc="-10" dirty="0"/>
              <a:t>PLANNER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161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44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90"/>
              </a:lnSpc>
            </a:pPr>
            <a:r>
              <a:rPr dirty="0"/>
              <a:t>DONGWOO</a:t>
            </a:r>
            <a:r>
              <a:rPr spc="50" dirty="0"/>
              <a:t> </a:t>
            </a:r>
            <a:r>
              <a:rPr dirty="0"/>
              <a:t>KIM</a:t>
            </a:r>
            <a:r>
              <a:rPr spc="170" dirty="0"/>
              <a:t>  </a:t>
            </a:r>
            <a:r>
              <a:rPr dirty="0"/>
              <a:t>|</a:t>
            </a:r>
            <a:r>
              <a:rPr spc="170" dirty="0"/>
              <a:t>  </a:t>
            </a:r>
            <a:r>
              <a:rPr dirty="0"/>
              <a:t>MEDIA</a:t>
            </a:r>
            <a:r>
              <a:rPr spc="-20" dirty="0"/>
              <a:t> </a:t>
            </a:r>
            <a:r>
              <a:rPr spc="-10" dirty="0"/>
              <a:t>PLANNER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17144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90"/>
              </a:lnSpc>
            </a:pPr>
            <a:r>
              <a:rPr dirty="0"/>
              <a:t>DONGWOO</a:t>
            </a:r>
            <a:r>
              <a:rPr spc="50" dirty="0"/>
              <a:t> </a:t>
            </a:r>
            <a:r>
              <a:rPr dirty="0"/>
              <a:t>KIM</a:t>
            </a:r>
            <a:r>
              <a:rPr spc="170" dirty="0"/>
              <a:t>  </a:t>
            </a:r>
            <a:r>
              <a:rPr dirty="0"/>
              <a:t>|</a:t>
            </a:r>
            <a:r>
              <a:rPr spc="170" dirty="0"/>
              <a:t>  </a:t>
            </a:r>
            <a:r>
              <a:rPr dirty="0"/>
              <a:t>MEDIA</a:t>
            </a:r>
            <a:r>
              <a:rPr spc="-20" dirty="0"/>
              <a:t> </a:t>
            </a:r>
            <a:r>
              <a:rPr spc="-10" dirty="0"/>
              <a:t>PLANNER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00595" y="644212"/>
            <a:ext cx="4302909" cy="716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rgbClr val="16144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27078" y="4343187"/>
            <a:ext cx="12649942" cy="2915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chemeClr val="tx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6943537" y="10767148"/>
            <a:ext cx="2754630" cy="182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17144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290"/>
              </a:lnSpc>
            </a:pPr>
            <a:r>
              <a:rPr dirty="0"/>
              <a:t>DONGWOO</a:t>
            </a:r>
            <a:r>
              <a:rPr spc="50" dirty="0"/>
              <a:t> </a:t>
            </a:r>
            <a:r>
              <a:rPr dirty="0"/>
              <a:t>KIM</a:t>
            </a:r>
            <a:r>
              <a:rPr spc="170" dirty="0"/>
              <a:t>  </a:t>
            </a:r>
            <a:r>
              <a:rPr dirty="0"/>
              <a:t>|</a:t>
            </a:r>
            <a:r>
              <a:rPr spc="170" dirty="0"/>
              <a:t>  </a:t>
            </a:r>
            <a:r>
              <a:rPr dirty="0"/>
              <a:t>MEDIA</a:t>
            </a:r>
            <a:r>
              <a:rPr spc="-20" dirty="0"/>
              <a:t> </a:t>
            </a:r>
            <a:r>
              <a:rPr spc="-10" dirty="0"/>
              <a:t>PLANNER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3.jpg"/><Relationship Id="rId7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hyperlink" Target="https://www.instagram.com/photo_graph_magic?igsh=MXd0N3lyZGliNTIyNg==" TargetMode="External"/><Relationship Id="rId4" Type="http://schemas.openxmlformats.org/officeDocument/2006/relationships/hyperlink" Target="https://morf-co.wixstudio.com/mor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morf-co.wixstudio.com/morf/portfolio-collections/phot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morf-co.wixstudio.com/morf/portfolio-collections/photo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hyperlink" Target="https://morf-co.wixstudio.com/morf/portfolio-collections/projects/video" TargetMode="External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morf-co.wixstudio.com/morf/portfolio-collections/projects/design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hyperlink" Target="https://morf-co.wixstudio.com/morf/portfolio-collections/projects/vide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hyperlink" Target="https://morf-co.wixstudio.com/morf/portfolio-collections/projects/vide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Relationship Id="rId9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hyperlink" Target="https://morf-co.wixstudio.com/morf/portfolio-collections/projects/vide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Relationship Id="rId9" Type="http://schemas.openxmlformats.org/officeDocument/2006/relationships/image" Target="../media/image4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orf-co.wixstudio.com/morf" TargetMode="Externa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ongwookim33@nave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347" y="0"/>
            <a:ext cx="14114753" cy="113085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7740" y="9926861"/>
            <a:ext cx="8620125" cy="7995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1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Clients</a:t>
            </a:r>
            <a:r>
              <a:rPr sz="1650" b="1" spc="-55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 </a:t>
            </a:r>
            <a:r>
              <a:rPr sz="1650" b="1" spc="-10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Include</a:t>
            </a:r>
            <a:endParaRPr sz="1650" dirty="0">
              <a:latin typeface="HelveticaNeue MediumCond" panose="020B0506000000000000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650" dirty="0">
              <a:latin typeface="Helvetica 45 Light" panose="020B0500000000000000" pitchFamily="34" charset="0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LG Electronics, LG Styler, KRAFTON, Samsung TV, KOY</a:t>
            </a:r>
            <a:endParaRPr sz="1600" dirty="0"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6415" y="6474903"/>
            <a:ext cx="4840605" cy="2296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BIRTH</a:t>
            </a:r>
            <a:r>
              <a:rPr sz="1650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:</a:t>
            </a:r>
            <a:r>
              <a:rPr sz="1650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1998.</a:t>
            </a:r>
            <a:r>
              <a:rPr sz="1650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3.</a:t>
            </a:r>
            <a:r>
              <a:rPr sz="1650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3</a:t>
            </a:r>
            <a:endParaRPr sz="1650" dirty="0">
              <a:latin typeface="Helvetica 45 Light" panose="020B0500000000000000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1650" dirty="0">
              <a:latin typeface="Helvetica 45 Light" panose="020B0500000000000000" pitchFamily="34" charset="0"/>
              <a:cs typeface="Arial"/>
            </a:endParaRPr>
          </a:p>
          <a:p>
            <a:pPr marL="12700" marR="285115">
              <a:lnSpc>
                <a:spcPct val="134600"/>
              </a:lnSpc>
            </a:pP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13~17</a:t>
            </a:r>
            <a:r>
              <a:rPr sz="1650" spc="-4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50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TASIS</a:t>
            </a:r>
            <a:r>
              <a:rPr sz="1650" spc="-4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The</a:t>
            </a:r>
            <a:r>
              <a:rPr sz="1650" spc="-4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American</a:t>
            </a:r>
            <a:r>
              <a:rPr sz="1650" spc="-4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School</a:t>
            </a:r>
            <a:r>
              <a:rPr sz="1650" spc="-4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in</a:t>
            </a:r>
            <a:r>
              <a:rPr sz="1650" spc="-4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England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17~2</a:t>
            </a:r>
            <a:r>
              <a:rPr lang="en-US"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2</a:t>
            </a:r>
            <a:r>
              <a:rPr sz="1650" spc="-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E</a:t>
            </a:r>
            <a:r>
              <a:rPr lang="en-US" sz="1650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mory</a:t>
            </a:r>
            <a:r>
              <a:rPr sz="1650" spc="-50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U</a:t>
            </a:r>
            <a:r>
              <a:rPr lang="en-US" sz="1650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niversity</a:t>
            </a:r>
            <a:r>
              <a:rPr sz="1650" spc="-50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 </a:t>
            </a:r>
            <a:r>
              <a:rPr sz="1650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(Film</a:t>
            </a:r>
            <a:r>
              <a:rPr sz="1650" spc="-4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&amp;</a:t>
            </a:r>
            <a:r>
              <a:rPr sz="1650" spc="-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Media)</a:t>
            </a:r>
            <a:endParaRPr sz="1650" dirty="0">
              <a:latin typeface="Helvetica 45 Light" panose="020B0500000000000000" pitchFamily="34" charset="0"/>
              <a:cs typeface="Arial"/>
            </a:endParaRPr>
          </a:p>
          <a:p>
            <a:pPr marL="12700" marR="5080">
              <a:lnSpc>
                <a:spcPct val="134600"/>
              </a:lnSpc>
              <a:tabLst>
                <a:tab pos="661670" algn="l"/>
              </a:tabLst>
            </a:pP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2</a:t>
            </a:r>
            <a:r>
              <a:rPr lang="en-US"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2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~2</a:t>
            </a:r>
            <a:r>
              <a:rPr lang="en-US"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3</a:t>
            </a:r>
            <a:r>
              <a:rPr sz="1650" spc="-3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Content</a:t>
            </a:r>
            <a:r>
              <a:rPr sz="1650" spc="-3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Strategist,</a:t>
            </a:r>
            <a:r>
              <a:rPr sz="1650" spc="-3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10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E.A.G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,</a:t>
            </a:r>
            <a:r>
              <a:rPr sz="1650" spc="-3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Atlanta,</a:t>
            </a:r>
            <a:r>
              <a:rPr sz="1650" spc="-3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U.S.A </a:t>
            </a:r>
            <a:endParaRPr lang="en-US" sz="1650" spc="-10" dirty="0">
              <a:solidFill>
                <a:srgbClr val="5E5E5E"/>
              </a:solidFill>
              <a:latin typeface="Helvetica 45 Light" panose="020B0500000000000000" pitchFamily="34" charset="0"/>
              <a:cs typeface="Arial"/>
            </a:endParaRPr>
          </a:p>
          <a:p>
            <a:pPr marL="12700" marR="5080">
              <a:lnSpc>
                <a:spcPct val="134600"/>
              </a:lnSpc>
              <a:tabLst>
                <a:tab pos="661670" algn="l"/>
              </a:tabLst>
            </a:pPr>
            <a:r>
              <a:rPr sz="1650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23~</a:t>
            </a:r>
            <a:r>
              <a:rPr lang="en-US" sz="1650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24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	Media</a:t>
            </a:r>
            <a:r>
              <a:rPr sz="1650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Planner,</a:t>
            </a:r>
            <a:r>
              <a:rPr sz="1650" spc="-1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35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You’ve</a:t>
            </a:r>
            <a:r>
              <a:rPr sz="1650" spc="-15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Got</a:t>
            </a:r>
            <a:r>
              <a:rPr sz="1650" spc="-15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Pictures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,</a:t>
            </a:r>
            <a:r>
              <a:rPr sz="1650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Seoul</a:t>
            </a:r>
            <a:endParaRPr lang="en-US" sz="1650" spc="-10" dirty="0">
              <a:solidFill>
                <a:srgbClr val="5E5E5E"/>
              </a:solidFill>
              <a:latin typeface="Helvetica 45 Light" panose="020B0500000000000000" pitchFamily="34" charset="0"/>
              <a:cs typeface="Arial"/>
            </a:endParaRPr>
          </a:p>
          <a:p>
            <a:pPr marL="12700" marR="5080">
              <a:lnSpc>
                <a:spcPct val="134600"/>
              </a:lnSpc>
              <a:tabLst>
                <a:tab pos="661670" algn="l"/>
              </a:tabLst>
            </a:pPr>
            <a:r>
              <a:rPr lang="en-US"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21~26 Founder, </a:t>
            </a:r>
            <a:r>
              <a:rPr lang="en-US" sz="1650" spc="-10" dirty="0">
                <a:solidFill>
                  <a:srgbClr val="5E5E5E"/>
                </a:solidFill>
                <a:latin typeface="HelveticaNeue MediumCond" panose="020B0506000000000000" pitchFamily="34" charset="0"/>
                <a:cs typeface="Arial"/>
              </a:rPr>
              <a:t>MORF</a:t>
            </a:r>
            <a:endParaRPr sz="1650" dirty="0">
              <a:latin typeface="HelveticaNeue MediumCond" panose="020B0506000000000000" pitchFamily="34" charset="0"/>
              <a:cs typeface="Arial"/>
            </a:endParaRPr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47139" y="4896354"/>
            <a:ext cx="4773930" cy="1081706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pc="-150" dirty="0">
                <a:latin typeface="HelveticaNeue MediumCond" panose="020B0506000000000000" pitchFamily="34" charset="0"/>
              </a:rPr>
              <a:t>DONGWOO KIM</a:t>
            </a:r>
          </a:p>
          <a:p>
            <a:pPr marL="33020">
              <a:lnSpc>
                <a:spcPct val="100000"/>
              </a:lnSpc>
              <a:spcBef>
                <a:spcPts val="180"/>
              </a:spcBef>
            </a:pPr>
            <a:r>
              <a:rPr lang="en-US" sz="1900" b="0" dirty="0">
                <a:solidFill>
                  <a:srgbClr val="B51700"/>
                </a:solidFill>
                <a:latin typeface="HelveticaNeue MediumCond" panose="020B0506000000000000" pitchFamily="34" charset="0"/>
              </a:rPr>
              <a:t>MARKETING GENERALIST</a:t>
            </a:r>
            <a:endParaRPr sz="1900" b="0" dirty="0">
              <a:latin typeface="HelveticaNeue MediumCond" panose="020B0506000000000000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17690" y="1570088"/>
            <a:ext cx="8577466" cy="212690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40097" y="3826092"/>
            <a:ext cx="5278216" cy="297758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28660" y="4241034"/>
            <a:ext cx="6532590" cy="906017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spcBef>
                <a:spcPts val="425"/>
              </a:spcBef>
            </a:pPr>
            <a:r>
              <a:rPr lang="en-US" sz="1650" dirty="0">
                <a:latin typeface="HelveticaNeue MediumCond" panose="020B0506000000000000" pitchFamily="34" charset="0"/>
                <a:cs typeface="Arial"/>
              </a:rPr>
              <a:t>MORF (2021 – 2026)</a:t>
            </a:r>
            <a:r>
              <a:rPr lang="en-US" sz="1650" spc="120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lang="en-US" altLang="ko-KR" sz="1650" spc="120" dirty="0">
                <a:latin typeface="HelveticaNeue MediumCond" panose="020B0506000000000000" pitchFamily="34" charset="0"/>
                <a:cs typeface="Arial"/>
              </a:rPr>
              <a:t>-</a:t>
            </a:r>
            <a:r>
              <a:rPr lang="en-US" altLang="ko-KR" sz="1650" spc="-60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lang="en-US" sz="1650" i="1" dirty="0">
                <a:latin typeface="Helvetica 45 Light" panose="020B0500000000000000" pitchFamily="34" charset="0"/>
                <a:cs typeface="Arial"/>
              </a:rPr>
              <a:t>Founder,</a:t>
            </a:r>
            <a:r>
              <a:rPr lang="en-US" sz="1650" i="1" spc="-55" dirty="0">
                <a:latin typeface="Helvetica 45 Light" panose="020B0500000000000000" pitchFamily="34" charset="0"/>
                <a:cs typeface="Arial"/>
              </a:rPr>
              <a:t> </a:t>
            </a:r>
            <a:r>
              <a:rPr lang="en-US" sz="1650" i="1" dirty="0">
                <a:latin typeface="Helvetica 45 Light" panose="020B0500000000000000" pitchFamily="34" charset="0"/>
                <a:cs typeface="Arial"/>
              </a:rPr>
              <a:t>Photographer,</a:t>
            </a:r>
            <a:r>
              <a:rPr lang="en-US" sz="1650" i="1" spc="-60" dirty="0">
                <a:latin typeface="Helvetica 45 Light" panose="020B0500000000000000" pitchFamily="34" charset="0"/>
                <a:cs typeface="Arial"/>
              </a:rPr>
              <a:t> </a:t>
            </a:r>
            <a:r>
              <a:rPr lang="en-US" sz="1650" i="1" spc="-10" dirty="0">
                <a:latin typeface="Helvetica 45 Light" panose="020B0500000000000000" pitchFamily="34" charset="0"/>
                <a:cs typeface="Arial"/>
              </a:rPr>
              <a:t>Videographer, Designer</a:t>
            </a:r>
            <a:endParaRPr lang="en-US" sz="1650" spc="-35" dirty="0">
              <a:latin typeface="HelveticaNeue MediumCond" panose="020B0506000000000000" pitchFamily="34" charset="0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1650" spc="-35" dirty="0">
                <a:latin typeface="HelveticaNeue MediumCond" panose="020B0506000000000000" pitchFamily="34" charset="0"/>
                <a:cs typeface="Arial"/>
              </a:rPr>
              <a:t>You’ve </a:t>
            </a:r>
            <a:r>
              <a:rPr sz="1650" dirty="0">
                <a:latin typeface="HelveticaNeue MediumCond" panose="020B0506000000000000" pitchFamily="34" charset="0"/>
                <a:cs typeface="Arial"/>
              </a:rPr>
              <a:t>Got</a:t>
            </a:r>
            <a:r>
              <a:rPr sz="1650" spc="-30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sz="1650" dirty="0">
                <a:latin typeface="HelveticaNeue MediumCond" panose="020B0506000000000000" pitchFamily="34" charset="0"/>
                <a:cs typeface="Arial"/>
              </a:rPr>
              <a:t>Pictures</a:t>
            </a:r>
            <a:r>
              <a:rPr lang="en-US" sz="1650" dirty="0">
                <a:latin typeface="HelveticaNeue MediumCond" panose="020B0506000000000000" pitchFamily="34" charset="0"/>
                <a:cs typeface="Arial"/>
              </a:rPr>
              <a:t> (2023 – 2024)</a:t>
            </a:r>
            <a:r>
              <a:rPr sz="1650" spc="-35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sz="1650" spc="120" dirty="0">
                <a:latin typeface="HelveticaNeue MediumCond" panose="020B0506000000000000" pitchFamily="34" charset="0"/>
                <a:cs typeface="Arial"/>
              </a:rPr>
              <a:t>-</a:t>
            </a:r>
            <a:r>
              <a:rPr sz="1650" spc="-30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sz="1650" i="1" dirty="0">
                <a:latin typeface="Helvetica 45 Light" panose="020B0500000000000000" pitchFamily="34" charset="0"/>
                <a:cs typeface="Arial"/>
              </a:rPr>
              <a:t>Media</a:t>
            </a:r>
            <a:r>
              <a:rPr sz="1650" i="1" spc="-35" dirty="0">
                <a:latin typeface="Helvetica 45 Light" panose="020B0500000000000000" pitchFamily="34" charset="0"/>
                <a:cs typeface="Arial"/>
              </a:rPr>
              <a:t> Planner,</a:t>
            </a:r>
            <a:r>
              <a:rPr sz="1650" i="1" spc="-30" dirty="0">
                <a:latin typeface="Helvetica 45 Light" panose="020B0500000000000000" pitchFamily="34" charset="0"/>
                <a:cs typeface="Arial"/>
              </a:rPr>
              <a:t> </a:t>
            </a:r>
            <a:r>
              <a:rPr lang="en-US" sz="1650" i="1" spc="-30" dirty="0">
                <a:latin typeface="Helvetica 45 Light" panose="020B0500000000000000" pitchFamily="34" charset="0"/>
                <a:cs typeface="Arial"/>
              </a:rPr>
              <a:t>Copywriter, A.D</a:t>
            </a: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1650" spc="-10" dirty="0">
                <a:latin typeface="HelveticaNeue MediumCond" panose="020B0506000000000000" pitchFamily="34" charset="0"/>
                <a:cs typeface="Arial"/>
              </a:rPr>
              <a:t>Evan </a:t>
            </a:r>
            <a:r>
              <a:rPr sz="1650" dirty="0">
                <a:latin typeface="HelveticaNeue MediumCond" panose="020B0506000000000000" pitchFamily="34" charset="0"/>
                <a:cs typeface="Arial"/>
              </a:rPr>
              <a:t>Alexander</a:t>
            </a:r>
            <a:r>
              <a:rPr sz="1650" spc="-5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sz="1650" spc="-10" dirty="0">
                <a:latin typeface="HelveticaNeue MediumCond" panose="020B0506000000000000" pitchFamily="34" charset="0"/>
                <a:cs typeface="Arial"/>
              </a:rPr>
              <a:t>Grooming</a:t>
            </a:r>
            <a:r>
              <a:rPr lang="en-US" sz="1650" spc="-10" dirty="0">
                <a:latin typeface="HelveticaNeue MediumCond" panose="020B0506000000000000" pitchFamily="34" charset="0"/>
                <a:cs typeface="Arial"/>
              </a:rPr>
              <a:t> (2022 – 2023)</a:t>
            </a:r>
            <a:r>
              <a:rPr sz="1650" spc="-10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lang="en-US" altLang="ko-KR" sz="1650" spc="120" dirty="0">
                <a:latin typeface="HelveticaNeue MediumCond" panose="020B0506000000000000" pitchFamily="34" charset="0"/>
                <a:cs typeface="Arial"/>
              </a:rPr>
              <a:t>-</a:t>
            </a:r>
            <a:r>
              <a:rPr sz="1650" spc="-5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lang="en-US" sz="1650" i="1" spc="-5" dirty="0">
                <a:latin typeface="Helvetica 45 Light" panose="020B0500000000000000" pitchFamily="34" charset="0"/>
                <a:cs typeface="Arial"/>
              </a:rPr>
              <a:t>Content Strategist, Marketer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8660" y="6314269"/>
            <a:ext cx="7331709" cy="21761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1" spc="-20" dirty="0">
                <a:latin typeface="HelveticaNeue MediumCond" panose="020B0506000000000000" pitchFamily="34" charset="0"/>
                <a:cs typeface="Arial"/>
              </a:rPr>
              <a:t>Skills</a:t>
            </a:r>
            <a:r>
              <a:rPr sz="1650" b="1" spc="-60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sz="1650" b="1" dirty="0">
                <a:latin typeface="HelveticaNeue MediumCond" panose="020B0506000000000000" pitchFamily="34" charset="0"/>
                <a:cs typeface="Arial"/>
              </a:rPr>
              <a:t>&amp;</a:t>
            </a:r>
            <a:r>
              <a:rPr sz="1650" b="1" spc="-55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sz="1650" b="1" spc="-10" dirty="0">
                <a:latin typeface="HelveticaNeue MediumCond" panose="020B0506000000000000" pitchFamily="34" charset="0"/>
                <a:cs typeface="Arial"/>
              </a:rPr>
              <a:t>Interests</a:t>
            </a:r>
            <a:endParaRPr sz="1650" dirty="0">
              <a:latin typeface="HelveticaNeue MediumCond" panose="020B0506000000000000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655"/>
              </a:spcBef>
            </a:pPr>
            <a:endParaRPr sz="1650" dirty="0">
              <a:latin typeface="Helvetica 45 Light" panose="020B0500000000000000" pitchFamily="34" charset="0"/>
              <a:cs typeface="Arial"/>
            </a:endParaRPr>
          </a:p>
          <a:p>
            <a:pPr marL="12700" marR="5080">
              <a:lnSpc>
                <a:spcPct val="104700"/>
              </a:lnSpc>
            </a:pPr>
            <a:r>
              <a:rPr sz="1450" b="1" dirty="0">
                <a:latin typeface="HelveticaNeue MediumCond" panose="020B0506000000000000" pitchFamily="34" charset="0"/>
                <a:cs typeface="Arial"/>
              </a:rPr>
              <a:t>Software</a:t>
            </a:r>
            <a:r>
              <a:rPr sz="1450" dirty="0">
                <a:latin typeface="HelveticaNeue MediumCond" panose="020B0506000000000000" pitchFamily="34" charset="0"/>
                <a:cs typeface="Arial"/>
              </a:rPr>
              <a:t>:</a:t>
            </a:r>
            <a:r>
              <a:rPr sz="1450" spc="80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MS</a:t>
            </a:r>
            <a:r>
              <a:rPr sz="1450" spc="8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Word,</a:t>
            </a:r>
            <a:r>
              <a:rPr sz="1450" spc="8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Powerpoint;</a:t>
            </a:r>
            <a:r>
              <a:rPr sz="1450" spc="8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WordPress,</a:t>
            </a:r>
            <a:r>
              <a:rPr sz="1450" spc="8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Adobe</a:t>
            </a:r>
            <a:r>
              <a:rPr sz="1450" spc="8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Suite,</a:t>
            </a:r>
            <a:r>
              <a:rPr sz="1450" spc="8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Premiere</a:t>
            </a:r>
            <a:r>
              <a:rPr sz="1450" spc="8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Pro,</a:t>
            </a:r>
            <a:r>
              <a:rPr sz="1450" spc="8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After</a:t>
            </a:r>
            <a:r>
              <a:rPr sz="1450" spc="8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lang="en-US" sz="14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Effe</a:t>
            </a:r>
            <a:r>
              <a:rPr sz="14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cts,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Lightroom,</a:t>
            </a:r>
            <a:r>
              <a:rPr sz="1450" spc="1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Photoshop,</a:t>
            </a:r>
            <a:r>
              <a:rPr sz="1450" spc="1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Loom,</a:t>
            </a:r>
            <a:r>
              <a:rPr sz="1450" spc="1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Zoom,</a:t>
            </a:r>
            <a:r>
              <a:rPr sz="1450" spc="13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MS</a:t>
            </a:r>
            <a:r>
              <a:rPr sz="1450" spc="1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Teams,</a:t>
            </a:r>
            <a:r>
              <a:rPr sz="1450" spc="1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Slack,</a:t>
            </a:r>
            <a:r>
              <a:rPr sz="1450" spc="13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Notion</a:t>
            </a:r>
            <a:endParaRPr sz="1450" dirty="0">
              <a:latin typeface="Helvetica 45 Light" panose="020B0500000000000000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1450" dirty="0">
              <a:latin typeface="Helvetica 45 Light" panose="020B0500000000000000" pitchFamily="34" charset="0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50" b="1" dirty="0">
                <a:latin typeface="HelveticaNeue MediumCond" panose="020B0506000000000000" pitchFamily="34" charset="0"/>
                <a:cs typeface="Arial"/>
              </a:rPr>
              <a:t>Social</a:t>
            </a:r>
            <a:r>
              <a:rPr sz="1450" b="1" spc="55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sz="1450" b="1" dirty="0">
                <a:latin typeface="HelveticaNeue MediumCond" panose="020B0506000000000000" pitchFamily="34" charset="0"/>
                <a:cs typeface="Arial"/>
              </a:rPr>
              <a:t>Media:</a:t>
            </a:r>
            <a:r>
              <a:rPr sz="1450" b="1" spc="55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Proficient</a:t>
            </a:r>
            <a:r>
              <a:rPr sz="1450" spc="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in</a:t>
            </a:r>
            <a:r>
              <a:rPr sz="1450" spc="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YouTube,</a:t>
            </a:r>
            <a:r>
              <a:rPr sz="1450" spc="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TikTok,</a:t>
            </a:r>
            <a:r>
              <a:rPr sz="1450" spc="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Facebook,</a:t>
            </a:r>
            <a:r>
              <a:rPr sz="1450" spc="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Twitter,</a:t>
            </a:r>
            <a:r>
              <a:rPr sz="1450" spc="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and</a:t>
            </a:r>
            <a:r>
              <a:rPr sz="1450" spc="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Instagram</a:t>
            </a:r>
            <a:endParaRPr sz="1450" dirty="0">
              <a:latin typeface="Helvetica 45 Light" panose="020B0500000000000000" pitchFamily="34" charset="0"/>
              <a:cs typeface="Arial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1450" dirty="0">
              <a:latin typeface="Helvetica 45 Light" panose="020B0500000000000000" pitchFamily="34" charset="0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50" b="1" dirty="0">
                <a:latin typeface="HelveticaNeue MediumCond" panose="020B0506000000000000" pitchFamily="34" charset="0"/>
                <a:cs typeface="Arial"/>
              </a:rPr>
              <a:t>Language:</a:t>
            </a:r>
            <a:r>
              <a:rPr sz="1450" b="1" spc="50" dirty="0">
                <a:latin typeface="HelveticaNeue MediumCond" panose="020B0506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Proficient</a:t>
            </a:r>
            <a:r>
              <a:rPr sz="1450" spc="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in</a:t>
            </a:r>
            <a:r>
              <a:rPr sz="1450" spc="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Korean</a:t>
            </a:r>
            <a:r>
              <a:rPr sz="1450" spc="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and</a:t>
            </a:r>
            <a:r>
              <a:rPr sz="1450" spc="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English</a:t>
            </a:r>
            <a:endParaRPr sz="1450" dirty="0"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8660" y="9251269"/>
            <a:ext cx="1564005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b="1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65 Medium" panose="020B0500000000000000" pitchFamily="34" charset="0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r>
              <a:rPr sz="1450" b="1" spc="10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65 Medium" panose="020B0500000000000000" pitchFamily="34" charset="0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50" b="1" spc="-10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65 Medium" panose="020B0500000000000000" pitchFamily="34" charset="0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Portfolio</a:t>
            </a:r>
            <a:endParaRPr sz="1450" b="1" dirty="0">
              <a:solidFill>
                <a:srgbClr val="00B0F0"/>
              </a:solidFill>
              <a:latin typeface="Helvetica 65 Medium" panose="020B0500000000000000" pitchFamily="34" charset="0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00361" y="9251269"/>
            <a:ext cx="935990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50" b="1" u="sng" spc="-10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65 Medium" panose="020B0500000000000000" pitchFamily="34" charset="0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Instagram</a:t>
            </a:r>
            <a:endParaRPr sz="1450" b="1" dirty="0">
              <a:solidFill>
                <a:srgbClr val="00B0F0"/>
              </a:solidFill>
              <a:latin typeface="Helvetica 65 Medium" panose="020B0500000000000000" pitchFamily="34" charset="0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41360" y="5945839"/>
            <a:ext cx="8132445" cy="0"/>
          </a:xfrm>
          <a:custGeom>
            <a:avLst/>
            <a:gdLst/>
            <a:ahLst/>
            <a:cxnLst/>
            <a:rect l="l" t="t" r="r" b="b"/>
            <a:pathLst>
              <a:path w="8132445">
                <a:moveTo>
                  <a:pt x="0" y="0"/>
                </a:moveTo>
                <a:lnTo>
                  <a:pt x="8132045" y="0"/>
                </a:lnTo>
              </a:path>
            </a:pathLst>
          </a:custGeom>
          <a:ln w="10470">
            <a:solidFill>
              <a:srgbClr val="5E5E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102188" y="6912135"/>
            <a:ext cx="4987376" cy="280540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35804" y="6932930"/>
            <a:ext cx="3424597" cy="2805516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952289" y="3823684"/>
            <a:ext cx="3133140" cy="2977626"/>
          </a:xfrm>
          <a:prstGeom prst="rect">
            <a:avLst/>
          </a:prstGeom>
        </p:spPr>
      </p:pic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908234" y="3219275"/>
            <a:ext cx="2514416" cy="7098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-150" dirty="0">
                <a:latin typeface="HelveticaNeue MediumCond" panose="020B0506000000000000" pitchFamily="34" charset="0"/>
              </a:rPr>
              <a:t>RESUME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C0094-C45C-E35E-6619-FB21932F3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48196AF-38EC-8EF6-4F29-A1001A774851}"/>
              </a:ext>
            </a:extLst>
          </p:cNvPr>
          <p:cNvSpPr txBox="1"/>
          <p:nvPr/>
        </p:nvSpPr>
        <p:spPr>
          <a:xfrm>
            <a:off x="1957292" y="1875902"/>
            <a:ext cx="6799358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ko-KR" sz="2000" spc="-150" dirty="0">
                <a:latin typeface="Crilo" pitchFamily="2" charset="0"/>
                <a:ea typeface="Noto Sans KR Light" panose="020B0200000000000000" pitchFamily="50" charset="-127"/>
              </a:rPr>
              <a:t>moRf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(</a:t>
            </a:r>
            <a:r>
              <a:rPr lang="en-US"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Founder, Photographer, Videographer, Designer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)</a:t>
            </a:r>
            <a:r>
              <a:rPr lang="en-US"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/ </a:t>
            </a:r>
            <a:r>
              <a:rPr lang="en-US" sz="1650" b="1" spc="-10" dirty="0">
                <a:solidFill>
                  <a:srgbClr val="00B0F0"/>
                </a:solidFill>
                <a:latin typeface="Helvetica 45 Light" panose="020B0500000000000000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 Link</a:t>
            </a:r>
            <a:endParaRPr sz="1650" b="1" dirty="0">
              <a:solidFill>
                <a:srgbClr val="00B0F0"/>
              </a:solidFill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3732D52E-77C2-D553-73FF-14055BF6B35E}"/>
              </a:ext>
            </a:extLst>
          </p:cNvPr>
          <p:cNvSpPr/>
          <p:nvPr/>
        </p:nvSpPr>
        <p:spPr>
          <a:xfrm>
            <a:off x="1928559" y="2198571"/>
            <a:ext cx="16247744" cy="0"/>
          </a:xfrm>
          <a:custGeom>
            <a:avLst/>
            <a:gdLst/>
            <a:ahLst/>
            <a:cxnLst/>
            <a:rect l="l" t="t" r="r" b="b"/>
            <a:pathLst>
              <a:path w="16247744">
                <a:moveTo>
                  <a:pt x="0" y="0"/>
                </a:moveTo>
                <a:lnTo>
                  <a:pt x="16247463" y="0"/>
                </a:lnTo>
              </a:path>
            </a:pathLst>
          </a:custGeom>
          <a:ln w="10470">
            <a:solidFill>
              <a:srgbClr val="5E5E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 descr="$PPTXTitle">
            <a:extLst>
              <a:ext uri="{FF2B5EF4-FFF2-40B4-BE49-F238E27FC236}">
                <a16:creationId xmlns:a16="http://schemas.microsoft.com/office/drawing/2014/main" id="{4B34DB2D-6311-3D4F-5505-8C1042214B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00595" y="625475"/>
            <a:ext cx="4302909" cy="78675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en-US" sz="5000" dirty="0">
                <a:latin typeface="Crilo" pitchFamily="2" charset="0"/>
              </a:rPr>
              <a:t>moRf</a:t>
            </a:r>
            <a:endParaRPr sz="5000" spc="-150" dirty="0">
              <a:latin typeface="HelveticaNeue MediumCond" panose="020B0506000000000000" pitchFamily="34" charset="0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E470C66E-8430-3581-DBAA-38E42B7D02F1}"/>
              </a:ext>
            </a:extLst>
          </p:cNvPr>
          <p:cNvSpPr txBox="1"/>
          <p:nvPr/>
        </p:nvSpPr>
        <p:spPr>
          <a:xfrm>
            <a:off x="5069832" y="8076666"/>
            <a:ext cx="9964421" cy="13567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 marR="5080" indent="-153670" algn="ctr">
              <a:spcBef>
                <a:spcPts val="100"/>
              </a:spcBef>
            </a:pPr>
            <a:r>
              <a:rPr lang="en-US" altLang="ko-KR" spc="-150" dirty="0">
                <a:latin typeface="Crilo" pitchFamily="2" charset="0"/>
                <a:ea typeface="Noto Sans KR Light" panose="020B0200000000000000" pitchFamily="50" charset="-127"/>
              </a:rPr>
              <a:t>moRf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는 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2021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년부터 구축해온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개인 크리에이티브 아카이브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이자 실험적 프로젝트 플랫폼으로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</a:p>
          <a:p>
            <a:pPr marL="165735" marR="5080" indent="-153670" algn="ctr">
              <a:spcBef>
                <a:spcPts val="100"/>
              </a:spcBef>
            </a:pP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사진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영상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디자인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 작업 전반을 기록하고 확장해온 공간입니다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. </a:t>
            </a:r>
          </a:p>
          <a:p>
            <a:pPr marL="165735" marR="5080" indent="-153670" algn="ctr">
              <a:spcBef>
                <a:spcPts val="100"/>
              </a:spcBef>
            </a:pPr>
            <a:endParaRPr lang="en-US" altLang="ko-KR" sz="1650" spc="-150" dirty="0">
              <a:latin typeface="Noto Sans KR Light" panose="020B0200000000000000" pitchFamily="50" charset="-127"/>
              <a:ea typeface="Noto Sans KR Light" panose="020B0200000000000000" pitchFamily="50" charset="-127"/>
            </a:endParaRPr>
          </a:p>
          <a:p>
            <a:pPr marL="165735" marR="5080" indent="-153670" algn="ctr">
              <a:spcBef>
                <a:spcPts val="100"/>
              </a:spcBef>
            </a:pP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대외활동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과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재능기부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를 포함한 다양한 기업과의 프로젝트를 통해 새로운 아이디어를 직접</a:t>
            </a:r>
            <a:endParaRPr lang="en-US" altLang="ko-KR" sz="1650" spc="-150" dirty="0">
              <a:latin typeface="Noto Sans KR Light" panose="020B0200000000000000" pitchFamily="50" charset="-127"/>
              <a:ea typeface="Noto Sans KR Light" panose="020B0200000000000000" pitchFamily="50" charset="-127"/>
            </a:endParaRPr>
          </a:p>
          <a:p>
            <a:pPr marL="165735" marR="5080" indent="-153670" algn="ctr">
              <a:spcBef>
                <a:spcPts val="100"/>
              </a:spcBef>
            </a:pP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기획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제작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발전시키며 폭넓은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비주얼 커뮤니케이션 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경험을 축적해왔습니다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.</a:t>
            </a:r>
            <a:endParaRPr lang="ko-KR" altLang="en-US" sz="1650" spc="-150" dirty="0">
              <a:latin typeface="Noto Sans KR Light" panose="020B0200000000000000" pitchFamily="50" charset="-127"/>
              <a:ea typeface="Noto Sans KR Light" panose="020B0200000000000000" pitchFamily="50" charset="-127"/>
              <a:cs typeface="Malgun Gothic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742D166F-6085-98F7-AA8C-1763B8362329}"/>
              </a:ext>
            </a:extLst>
          </p:cNvPr>
          <p:cNvSpPr txBox="1"/>
          <p:nvPr/>
        </p:nvSpPr>
        <p:spPr>
          <a:xfrm>
            <a:off x="15538450" y="1871608"/>
            <a:ext cx="2600500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5"/>
              </a:spcBef>
            </a:pPr>
            <a:r>
              <a:rPr lang="en-US"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2021 - 2026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8C0B51C-BA4B-36EE-2DBA-D84548882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418" y="2659534"/>
            <a:ext cx="17075251" cy="495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6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18456-6619-D1C7-7A3C-F8F479E4A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A483631-0F72-EDA5-A28C-9B8BD20415F0}"/>
              </a:ext>
            </a:extLst>
          </p:cNvPr>
          <p:cNvSpPr txBox="1"/>
          <p:nvPr/>
        </p:nvSpPr>
        <p:spPr>
          <a:xfrm>
            <a:off x="1957292" y="1875902"/>
            <a:ext cx="6799358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ko-KR" sz="2000" spc="-150" dirty="0" err="1">
                <a:latin typeface="Crilo" pitchFamily="2" charset="0"/>
                <a:ea typeface="Noto Sans KR Light" panose="020B0200000000000000" pitchFamily="50" charset="-127"/>
              </a:rPr>
              <a:t>moRf</a:t>
            </a:r>
            <a:r>
              <a:rPr lang="en-US" altLang="ko-KR" sz="2000" spc="-150" dirty="0">
                <a:latin typeface="Crilo" pitchFamily="2" charset="0"/>
                <a:ea typeface="Noto Sans KR Light" panose="020B0200000000000000" pitchFamily="50" charset="-127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(</a:t>
            </a:r>
            <a:r>
              <a:rPr lang="en-US"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Content Strategist, Photographer, Photo Editor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)</a:t>
            </a:r>
            <a:r>
              <a:rPr lang="en-US"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/ </a:t>
            </a:r>
            <a:r>
              <a:rPr lang="en-US" sz="1650" b="1" spc="-10" dirty="0">
                <a:solidFill>
                  <a:srgbClr val="00B0F0"/>
                </a:solidFill>
                <a:latin typeface="Helvetica 45 Light" panose="020B0500000000000000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Photo Link</a:t>
            </a:r>
            <a:endParaRPr sz="1650" b="1" dirty="0">
              <a:solidFill>
                <a:srgbClr val="00B0F0"/>
              </a:solidFill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644B9B2F-864D-AD6C-5F2E-36BF8796D29D}"/>
              </a:ext>
            </a:extLst>
          </p:cNvPr>
          <p:cNvSpPr/>
          <p:nvPr/>
        </p:nvSpPr>
        <p:spPr>
          <a:xfrm>
            <a:off x="1928559" y="2198571"/>
            <a:ext cx="16247744" cy="0"/>
          </a:xfrm>
          <a:custGeom>
            <a:avLst/>
            <a:gdLst/>
            <a:ahLst/>
            <a:cxnLst/>
            <a:rect l="l" t="t" r="r" b="b"/>
            <a:pathLst>
              <a:path w="16247744">
                <a:moveTo>
                  <a:pt x="0" y="0"/>
                </a:moveTo>
                <a:lnTo>
                  <a:pt x="16247463" y="0"/>
                </a:lnTo>
              </a:path>
            </a:pathLst>
          </a:custGeom>
          <a:ln w="10470">
            <a:solidFill>
              <a:srgbClr val="5E5E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6695303-9E7D-A603-8022-2AD7BB1EBB3E}"/>
              </a:ext>
            </a:extLst>
          </p:cNvPr>
          <p:cNvSpPr txBox="1"/>
          <p:nvPr/>
        </p:nvSpPr>
        <p:spPr>
          <a:xfrm>
            <a:off x="15538450" y="1871608"/>
            <a:ext cx="2600500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5"/>
              </a:spcBef>
            </a:pPr>
            <a:r>
              <a:rPr lang="en-US"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Photography</a:t>
            </a:r>
            <a:r>
              <a:rPr lang="en-US"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/ 2021 - 2025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26" name="object 26" descr="$PPTXTitle">
            <a:extLst>
              <a:ext uri="{FF2B5EF4-FFF2-40B4-BE49-F238E27FC236}">
                <a16:creationId xmlns:a16="http://schemas.microsoft.com/office/drawing/2014/main" id="{1BC8E56C-1381-644F-FBB0-88C56D9312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00595" y="625475"/>
            <a:ext cx="4302909" cy="78675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en-US" sz="5000" dirty="0">
                <a:latin typeface="Crilo" pitchFamily="2" charset="0"/>
              </a:rPr>
              <a:t>moRf</a:t>
            </a:r>
            <a:endParaRPr sz="5000" spc="-150" dirty="0">
              <a:latin typeface="HelveticaNeue MediumCond" panose="020B0506000000000000" pitchFamily="34" charset="0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4D91B689-4AEB-9F80-0212-2E4532FE9556}"/>
              </a:ext>
            </a:extLst>
          </p:cNvPr>
          <p:cNvSpPr txBox="1"/>
          <p:nvPr/>
        </p:nvSpPr>
        <p:spPr>
          <a:xfrm>
            <a:off x="5069835" y="9019454"/>
            <a:ext cx="9964421" cy="533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 marR="5080" indent="-153670" algn="ctr">
              <a:spcBef>
                <a:spcPts val="100"/>
              </a:spcBef>
            </a:pP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STOP ASIAN HATE 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관련 재능기부 촬영부터 프로페셔널한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인물사진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제품사진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장소사진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 작업까지 수행</a:t>
            </a:r>
            <a:endParaRPr lang="en-US" altLang="ko-KR" sz="1650" spc="-150" dirty="0">
              <a:latin typeface="Noto Sans KR Light" panose="020B0200000000000000" pitchFamily="50" charset="-127"/>
              <a:ea typeface="Noto Sans KR Light" panose="020B0200000000000000" pitchFamily="50" charset="-127"/>
            </a:endParaRPr>
          </a:p>
          <a:p>
            <a:pPr marL="165735" marR="5080" indent="-153670" algn="ctr">
              <a:spcBef>
                <a:spcPts val="100"/>
              </a:spcBef>
            </a:pP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사회적 메시지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와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상업적 비주얼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을 아우르는 폭넓은 촬영 경험</a:t>
            </a:r>
            <a:endParaRPr lang="ko-KR" altLang="en-US" sz="1650" spc="-150" dirty="0">
              <a:latin typeface="Noto Sans KR Light" panose="020B0200000000000000" pitchFamily="50" charset="-127"/>
              <a:ea typeface="Noto Sans KR Light" panose="020B0200000000000000" pitchFamily="50" charset="-127"/>
              <a:cs typeface="Malgun Gothic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A3D75D31-EB32-CCC8-C4E2-43F0F9CACA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502" y="2666279"/>
            <a:ext cx="14769089" cy="588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61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5EC09FA-25E1-92D4-1B9C-657B96B42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59937DA4-7CCE-2F00-EC6E-F07E03A7E5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44" y="2614596"/>
            <a:ext cx="10796893" cy="607325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E8CD3FF6-5311-5D93-84C6-10C01987FAB7}"/>
              </a:ext>
            </a:extLst>
          </p:cNvPr>
          <p:cNvSpPr txBox="1"/>
          <p:nvPr/>
        </p:nvSpPr>
        <p:spPr>
          <a:xfrm>
            <a:off x="1957292" y="1875902"/>
            <a:ext cx="10035192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MINDSOS Suicide Prevention Campaign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(</a:t>
            </a:r>
            <a:r>
              <a:rPr lang="en-US"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Media Planner, Videographer, Editor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)</a:t>
            </a:r>
            <a:r>
              <a:rPr lang="en-US"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/ </a:t>
            </a:r>
            <a:r>
              <a:rPr lang="en-US" altLang="ko-KR" sz="1650" b="1" u="sng" spc="-10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45 Light" panose="020B0500000000000000" pitchFamily="34" charset="0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</a:t>
            </a:r>
            <a:r>
              <a:rPr lang="en-US" altLang="ko-KR" sz="1650" b="1" u="sng" spc="-5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45 Light" panose="020B0500000000000000" pitchFamily="34" charset="0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650" b="1" u="sng" spc="-20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45 Light" panose="020B0500000000000000" pitchFamily="34" charset="0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sz="1650" dirty="0">
              <a:solidFill>
                <a:srgbClr val="00B0F0"/>
              </a:solidFill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8ABEDC4-F638-C986-1D50-DE2105D43DE8}"/>
              </a:ext>
            </a:extLst>
          </p:cNvPr>
          <p:cNvSpPr/>
          <p:nvPr/>
        </p:nvSpPr>
        <p:spPr>
          <a:xfrm>
            <a:off x="1928559" y="2198571"/>
            <a:ext cx="16247744" cy="0"/>
          </a:xfrm>
          <a:custGeom>
            <a:avLst/>
            <a:gdLst/>
            <a:ahLst/>
            <a:cxnLst/>
            <a:rect l="l" t="t" r="r" b="b"/>
            <a:pathLst>
              <a:path w="16247744">
                <a:moveTo>
                  <a:pt x="0" y="0"/>
                </a:moveTo>
                <a:lnTo>
                  <a:pt x="16247463" y="0"/>
                </a:lnTo>
              </a:path>
            </a:pathLst>
          </a:custGeom>
          <a:ln w="10470">
            <a:solidFill>
              <a:srgbClr val="5E5E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4D1E044-B7B4-4FD3-DF3B-CBF33399C658}"/>
              </a:ext>
            </a:extLst>
          </p:cNvPr>
          <p:cNvSpPr txBox="1"/>
          <p:nvPr/>
        </p:nvSpPr>
        <p:spPr>
          <a:xfrm>
            <a:off x="15551456" y="1871608"/>
            <a:ext cx="2587494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5"/>
              </a:spcBef>
            </a:pPr>
            <a:r>
              <a:rPr lang="en-US"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Videography</a:t>
            </a:r>
            <a:r>
              <a:rPr lang="en-US"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/ 2025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66C6A616-651A-8E5B-C6B2-AA1A9AB79BC0}"/>
              </a:ext>
            </a:extLst>
          </p:cNvPr>
          <p:cNvSpPr txBox="1"/>
          <p:nvPr/>
        </p:nvSpPr>
        <p:spPr>
          <a:xfrm>
            <a:off x="5760721" y="9098148"/>
            <a:ext cx="8582655" cy="533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 marR="5080" indent="-153670" algn="ctr">
              <a:spcBef>
                <a:spcPts val="100"/>
              </a:spcBef>
            </a:pP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MINDSOS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와의 협업을 통해 정신건강과 자살예방이라는 사회적 가치를 담은 영상 작업을 진행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 </a:t>
            </a:r>
          </a:p>
          <a:p>
            <a:pPr marL="165735" marR="5080" indent="-153670" algn="ctr">
              <a:spcBef>
                <a:spcPts val="100"/>
              </a:spcBef>
            </a:pP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기획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부터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촬영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편집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까지 전 과정을 담당</a:t>
            </a:r>
            <a:endParaRPr sz="1650" spc="-150" dirty="0">
              <a:latin typeface="Noto Sans KR Light" panose="020B0200000000000000" pitchFamily="50" charset="-127"/>
              <a:ea typeface="Noto Sans KR Light" panose="020B0200000000000000" pitchFamily="50" charset="-127"/>
              <a:cs typeface="Malgun Gothic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C791516-3117-CDFE-F53E-7B681CB71DE9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814" y="2608872"/>
            <a:ext cx="3459600" cy="19512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CE6C769-A366-F786-FCF1-36DB7F11DE19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4631" y="2608872"/>
            <a:ext cx="3459600" cy="19512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81A4AD0-42C9-C69B-09A1-ED4926ECC34B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5084" y="4672760"/>
            <a:ext cx="3459600" cy="19512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06FF3F7-979F-C7ED-7DCB-0E35E5D5AC24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1456" y="6730403"/>
            <a:ext cx="3459600" cy="19512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4984DAB-E6C4-D503-6799-1CF03C07B9EA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484" y="6736648"/>
            <a:ext cx="3459600" cy="19512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6EC1D98-4F8A-9FFD-25E0-B5315FA1101A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4631" y="4664971"/>
            <a:ext cx="3459600" cy="1951200"/>
          </a:xfrm>
          <a:prstGeom prst="rect">
            <a:avLst/>
          </a:prstGeom>
        </p:spPr>
      </p:pic>
      <p:sp>
        <p:nvSpPr>
          <p:cNvPr id="47" name="object 26" descr="$PPTXTitle">
            <a:extLst>
              <a:ext uri="{FF2B5EF4-FFF2-40B4-BE49-F238E27FC236}">
                <a16:creationId xmlns:a16="http://schemas.microsoft.com/office/drawing/2014/main" id="{992824E8-E15C-B03E-0ED6-E11B2770A9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00595" y="625475"/>
            <a:ext cx="4302909" cy="78675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en-US" sz="5000" dirty="0">
                <a:latin typeface="Crilo" pitchFamily="2" charset="0"/>
              </a:rPr>
              <a:t>moRf</a:t>
            </a:r>
            <a:endParaRPr sz="5000" spc="-150" dirty="0">
              <a:latin typeface="HelveticaNeue MediumCond" panose="020B0506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11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8C0BD-D4CE-1ECE-D846-E1A89E87E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CE9484A-AE84-6F7E-57DA-09DF74E5F0F5}"/>
              </a:ext>
            </a:extLst>
          </p:cNvPr>
          <p:cNvSpPr txBox="1"/>
          <p:nvPr/>
        </p:nvSpPr>
        <p:spPr>
          <a:xfrm>
            <a:off x="1957292" y="1875902"/>
            <a:ext cx="6799358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ko-KR" sz="2000" spc="-150" dirty="0" err="1">
                <a:latin typeface="Crilo" pitchFamily="2" charset="0"/>
                <a:ea typeface="Noto Sans KR Light" panose="020B0200000000000000" pitchFamily="50" charset="-127"/>
              </a:rPr>
              <a:t>moRf</a:t>
            </a:r>
            <a:r>
              <a:rPr lang="en-US" altLang="ko-KR" sz="2000" spc="-150" dirty="0">
                <a:latin typeface="Crilo" pitchFamily="2" charset="0"/>
                <a:ea typeface="Noto Sans KR Light" panose="020B0200000000000000" pitchFamily="50" charset="-127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(</a:t>
            </a:r>
            <a:r>
              <a:rPr lang="en-US"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Content Strategist, Branding, Designer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)</a:t>
            </a:r>
            <a:r>
              <a:rPr lang="en-US"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/ </a:t>
            </a:r>
            <a:r>
              <a:rPr lang="en-US" sz="1650" b="1" spc="-10" dirty="0">
                <a:solidFill>
                  <a:srgbClr val="00B0F0"/>
                </a:solidFill>
                <a:latin typeface="Helvetica 45 Light" panose="020B0500000000000000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Design Link</a:t>
            </a:r>
            <a:endParaRPr sz="1650" b="1" dirty="0">
              <a:solidFill>
                <a:srgbClr val="00B0F0"/>
              </a:solidFill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8227CA04-DF5E-548F-0363-2FFA38239BD1}"/>
              </a:ext>
            </a:extLst>
          </p:cNvPr>
          <p:cNvSpPr/>
          <p:nvPr/>
        </p:nvSpPr>
        <p:spPr>
          <a:xfrm>
            <a:off x="1928559" y="2198571"/>
            <a:ext cx="16247744" cy="0"/>
          </a:xfrm>
          <a:custGeom>
            <a:avLst/>
            <a:gdLst/>
            <a:ahLst/>
            <a:cxnLst/>
            <a:rect l="l" t="t" r="r" b="b"/>
            <a:pathLst>
              <a:path w="16247744">
                <a:moveTo>
                  <a:pt x="0" y="0"/>
                </a:moveTo>
                <a:lnTo>
                  <a:pt x="16247463" y="0"/>
                </a:lnTo>
              </a:path>
            </a:pathLst>
          </a:custGeom>
          <a:ln w="10470">
            <a:solidFill>
              <a:srgbClr val="5E5E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CA2A0D8-7450-AD68-AF1B-6A499D2E2C57}"/>
              </a:ext>
            </a:extLst>
          </p:cNvPr>
          <p:cNvSpPr txBox="1"/>
          <p:nvPr/>
        </p:nvSpPr>
        <p:spPr>
          <a:xfrm>
            <a:off x="16034560" y="1871608"/>
            <a:ext cx="2104390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5"/>
              </a:spcBef>
            </a:pPr>
            <a:r>
              <a:rPr lang="en-US"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Design</a:t>
            </a:r>
            <a:r>
              <a:rPr lang="en-US"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/ 2023 - 2026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26" name="object 26" descr="$PPTXTitle">
            <a:extLst>
              <a:ext uri="{FF2B5EF4-FFF2-40B4-BE49-F238E27FC236}">
                <a16:creationId xmlns:a16="http://schemas.microsoft.com/office/drawing/2014/main" id="{A8643ECC-5BBE-6B35-B413-070ABE88B5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00595" y="625475"/>
            <a:ext cx="4302909" cy="78675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en-US" sz="5000" dirty="0">
                <a:latin typeface="Crilo" pitchFamily="2" charset="0"/>
              </a:rPr>
              <a:t>moRf</a:t>
            </a:r>
            <a:endParaRPr sz="5000" spc="-150" dirty="0">
              <a:latin typeface="HelveticaNeue MediumCond" panose="020B0506000000000000" pitchFamily="34" charset="0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35905DB6-FB4A-1206-419A-731E87344358}"/>
              </a:ext>
            </a:extLst>
          </p:cNvPr>
          <p:cNvSpPr txBox="1"/>
          <p:nvPr/>
        </p:nvSpPr>
        <p:spPr>
          <a:xfrm>
            <a:off x="5069838" y="8945003"/>
            <a:ext cx="9964421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 marR="5080" indent="-153670" algn="ctr">
              <a:spcBef>
                <a:spcPts val="100"/>
              </a:spcBef>
            </a:pP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제품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 디자인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로고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 디자인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타이포그래피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상업 그래픽 디자인 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전반에 걸쳐 다양한 기업 및 브랜드와 협업</a:t>
            </a:r>
            <a:b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</a:b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브랜드의 방향성과 목적에 맞는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비주얼 솔루션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을 기획하고 구현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높은 완성도와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실무 적응력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을 함께 갖춘 디자인 역량을 보유</a:t>
            </a:r>
            <a:endParaRPr lang="ko-KR" altLang="en-US" sz="1650" spc="-150" dirty="0">
              <a:latin typeface="Noto Sans KR Light" panose="020B0200000000000000" pitchFamily="50" charset="-127"/>
              <a:ea typeface="Noto Sans KR Light" panose="020B0200000000000000" pitchFamily="50" charset="-127"/>
              <a:cs typeface="Malgun Gothic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6C1006B-9628-8330-DF5D-3038E23368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57" y="2659534"/>
            <a:ext cx="15026786" cy="58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42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7292" y="1875902"/>
            <a:ext cx="7180358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LG</a:t>
            </a:r>
            <a:r>
              <a:rPr sz="1650" b="1" spc="-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Styler</a:t>
            </a:r>
            <a:r>
              <a:rPr sz="1650" b="1" spc="-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Global</a:t>
            </a:r>
            <a:r>
              <a:rPr sz="1650" b="1" spc="-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TVC</a:t>
            </a:r>
            <a:r>
              <a:rPr sz="1650" b="1" spc="-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(1st</a:t>
            </a:r>
            <a:r>
              <a:rPr sz="1650" spc="-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Assistant</a:t>
            </a:r>
            <a:r>
              <a:rPr sz="1650" spc="-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Director,</a:t>
            </a:r>
            <a:r>
              <a:rPr sz="1650" spc="-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Media</a:t>
            </a:r>
            <a:r>
              <a:rPr sz="1650" spc="-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Planner)</a:t>
            </a:r>
            <a:r>
              <a:rPr lang="en-US"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/ </a:t>
            </a:r>
            <a:r>
              <a:rPr lang="en-US" altLang="ko-KR" sz="1650" b="1" u="sng" spc="-10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45 Light" panose="020B0500000000000000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</a:t>
            </a:r>
            <a:r>
              <a:rPr lang="en-US" altLang="ko-KR" sz="1650" b="1" u="sng" spc="-5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45 Light" panose="020B0500000000000000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650" b="1" u="sng" spc="-20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45 Light" panose="020B0500000000000000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sz="1650" dirty="0">
              <a:solidFill>
                <a:srgbClr val="00B0F0"/>
              </a:solidFill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28559" y="2198571"/>
            <a:ext cx="16247744" cy="0"/>
          </a:xfrm>
          <a:custGeom>
            <a:avLst/>
            <a:gdLst/>
            <a:ahLst/>
            <a:cxnLst/>
            <a:rect l="l" t="t" r="r" b="b"/>
            <a:pathLst>
              <a:path w="16247744">
                <a:moveTo>
                  <a:pt x="0" y="0"/>
                </a:moveTo>
                <a:lnTo>
                  <a:pt x="16247463" y="0"/>
                </a:lnTo>
              </a:path>
            </a:pathLst>
          </a:custGeom>
          <a:ln w="10470">
            <a:solidFill>
              <a:srgbClr val="5E5E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157450" y="1871608"/>
            <a:ext cx="2981500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5"/>
              </a:spcBef>
            </a:pP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Client</a:t>
            </a:r>
            <a:r>
              <a:rPr sz="1650" b="1" spc="-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: LG</a:t>
            </a:r>
            <a:r>
              <a:rPr sz="1650" b="1" spc="-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Electronics</a:t>
            </a:r>
            <a:r>
              <a:rPr lang="en-US"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/ 2024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85600" y="2612485"/>
            <a:ext cx="10811510" cy="6083935"/>
            <a:chOff x="1085600" y="2612485"/>
            <a:chExt cx="10811510" cy="60839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8218" y="2615103"/>
              <a:ext cx="10805953" cy="60783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88218" y="2615103"/>
              <a:ext cx="10806430" cy="6078855"/>
            </a:xfrm>
            <a:custGeom>
              <a:avLst/>
              <a:gdLst/>
              <a:ahLst/>
              <a:cxnLst/>
              <a:rect l="l" t="t" r="r" b="b"/>
              <a:pathLst>
                <a:path w="10806430" h="6078855">
                  <a:moveTo>
                    <a:pt x="0" y="0"/>
                  </a:moveTo>
                  <a:lnTo>
                    <a:pt x="0" y="6078348"/>
                  </a:lnTo>
                  <a:lnTo>
                    <a:pt x="10805953" y="6078348"/>
                  </a:lnTo>
                  <a:lnTo>
                    <a:pt x="10805953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1997017" y="2618087"/>
            <a:ext cx="3460750" cy="1949450"/>
            <a:chOff x="11997017" y="2618087"/>
            <a:chExt cx="3460750" cy="194945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99635" y="2620705"/>
              <a:ext cx="3455392" cy="194365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999635" y="2620705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5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5557850" y="2618087"/>
            <a:ext cx="3460750" cy="1949450"/>
            <a:chOff x="15557850" y="2618087"/>
            <a:chExt cx="3460750" cy="194945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60468" y="2620705"/>
              <a:ext cx="3455392" cy="194365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5560468" y="2620705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5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1997017" y="4679836"/>
            <a:ext cx="3460750" cy="1949450"/>
            <a:chOff x="11997017" y="4679836"/>
            <a:chExt cx="3460750" cy="194945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99635" y="4682454"/>
              <a:ext cx="3455392" cy="194365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999635" y="4682454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5557850" y="4679836"/>
            <a:ext cx="3460750" cy="1949450"/>
            <a:chOff x="15557850" y="4679836"/>
            <a:chExt cx="3460750" cy="1949450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60468" y="4682454"/>
              <a:ext cx="3455392" cy="194365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5560468" y="4682454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1997017" y="6741574"/>
            <a:ext cx="3460750" cy="1949450"/>
            <a:chOff x="11997017" y="6741574"/>
            <a:chExt cx="3460750" cy="194945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999635" y="6744192"/>
              <a:ext cx="3455392" cy="194365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1999635" y="6744192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5557850" y="6741574"/>
            <a:ext cx="3460750" cy="1949450"/>
            <a:chOff x="15557850" y="6741574"/>
            <a:chExt cx="3460750" cy="1949450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0468" y="6744192"/>
              <a:ext cx="3455392" cy="194365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5560468" y="6744192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 descr="$PPTXTitle"/>
          <p:cNvSpPr txBox="1">
            <a:spLocks noGrp="1"/>
          </p:cNvSpPr>
          <p:nvPr>
            <p:ph type="title"/>
          </p:nvPr>
        </p:nvSpPr>
        <p:spPr>
          <a:xfrm>
            <a:off x="7004051" y="644212"/>
            <a:ext cx="6095998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spc="-150" dirty="0">
                <a:latin typeface="HelveticaNeue MediumCond" panose="020B0506000000000000" pitchFamily="34" charset="0"/>
              </a:rPr>
              <a:t>SELECTED WORKS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6869429" y="9098148"/>
            <a:ext cx="6365240" cy="533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 marR="5080" indent="-153670" algn="ctr">
              <a:spcBef>
                <a:spcPts val="100"/>
              </a:spcBef>
            </a:pPr>
            <a:r>
              <a:rPr sz="1650" spc="-150" dirty="0" err="1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기획단계에서</a:t>
            </a: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 </a:t>
            </a:r>
            <a:r>
              <a:rPr sz="1650" b="1" spc="-150" dirty="0" err="1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스토리</a:t>
            </a:r>
            <a:r>
              <a:rPr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 아이데이션</a:t>
            </a: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, </a:t>
            </a:r>
            <a:r>
              <a:rPr 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 </a:t>
            </a:r>
            <a:r>
              <a:rPr sz="1650" b="1" spc="-150" dirty="0" err="1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영문</a:t>
            </a:r>
            <a:r>
              <a:rPr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 카피라이팅 </a:t>
            </a: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및 </a:t>
            </a:r>
            <a:r>
              <a:rPr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스크립트 번역 </a:t>
            </a:r>
            <a:r>
              <a:rPr sz="1650" spc="-150" dirty="0" err="1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업무</a:t>
            </a: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 </a:t>
            </a:r>
            <a:r>
              <a:rPr sz="1650" spc="-150" dirty="0" err="1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진행</a:t>
            </a:r>
            <a:endParaRPr lang="en-US" sz="1650" spc="-150" dirty="0">
              <a:latin typeface="Noto Sans KR Light" panose="020B0200000000000000" pitchFamily="50" charset="-127"/>
              <a:ea typeface="Noto Sans KR Light" panose="020B0200000000000000" pitchFamily="50" charset="-127"/>
              <a:cs typeface="Malgun Gothic"/>
            </a:endParaRPr>
          </a:p>
          <a:p>
            <a:pPr marL="165735" marR="5080" indent="-153670" algn="ctr">
              <a:spcBef>
                <a:spcPts val="100"/>
              </a:spcBef>
            </a:pP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제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작</a:t>
            </a:r>
            <a:r>
              <a:rPr sz="1650" spc="-150" dirty="0" err="1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단계에서</a:t>
            </a: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 </a:t>
            </a:r>
            <a:r>
              <a:rPr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촬영현장 진행 </a:t>
            </a: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및 </a:t>
            </a:r>
            <a:r>
              <a:rPr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편집 보조</a:t>
            </a: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, </a:t>
            </a:r>
            <a:r>
              <a:rPr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후반작업 스케쥴링 </a:t>
            </a: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및 </a:t>
            </a:r>
            <a:r>
              <a:rPr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연출 </a:t>
            </a: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보조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7292" y="1867211"/>
            <a:ext cx="10990358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1" spc="-3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PUBG:BATTLEGROUNDS</a:t>
            </a:r>
            <a:r>
              <a:rPr lang="en-US" sz="1650" b="1" spc="-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Map Launch Interview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(1st</a:t>
            </a:r>
            <a:r>
              <a:rPr sz="1650" spc="-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Assistant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Director,</a:t>
            </a:r>
            <a:r>
              <a:rPr sz="1650" spc="-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Media</a:t>
            </a:r>
            <a:r>
              <a:rPr sz="1650" spc="-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Planner)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8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/</a:t>
            </a:r>
            <a:r>
              <a:rPr sz="1650" spc="-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lang="en-US" altLang="ko-KR" sz="1650" b="1" u="sng" spc="-10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45 Light" panose="020B0500000000000000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</a:t>
            </a:r>
            <a:r>
              <a:rPr lang="en-US" altLang="ko-KR" sz="1650" b="1" u="sng" spc="-5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45 Light" panose="020B0500000000000000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650" b="1" u="sng" spc="-20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45 Light" panose="020B0500000000000000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28559" y="2198571"/>
            <a:ext cx="16247744" cy="0"/>
          </a:xfrm>
          <a:custGeom>
            <a:avLst/>
            <a:gdLst/>
            <a:ahLst/>
            <a:cxnLst/>
            <a:rect l="l" t="t" r="r" b="b"/>
            <a:pathLst>
              <a:path w="16247744">
                <a:moveTo>
                  <a:pt x="0" y="0"/>
                </a:moveTo>
                <a:lnTo>
                  <a:pt x="16247463" y="0"/>
                </a:lnTo>
              </a:path>
            </a:pathLst>
          </a:custGeom>
          <a:ln w="10470">
            <a:solidFill>
              <a:srgbClr val="5E5E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928850" y="1871608"/>
            <a:ext cx="3210467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5"/>
              </a:spcBef>
            </a:pP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Client</a:t>
            </a:r>
            <a:r>
              <a:rPr sz="1650" b="1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:</a:t>
            </a:r>
            <a:r>
              <a:rPr sz="1650" b="1" spc="-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spc="-3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KRAFTON,</a:t>
            </a:r>
            <a:r>
              <a:rPr sz="1650" b="1" spc="-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PUBG</a:t>
            </a:r>
            <a:r>
              <a:rPr lang="en-US" sz="1650" b="1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lang="en-US" sz="1650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/ 2024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85317" y="2610203"/>
            <a:ext cx="10812145" cy="6083935"/>
            <a:chOff x="1085317" y="2610203"/>
            <a:chExt cx="10812145" cy="608393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7935" y="2612821"/>
              <a:ext cx="10806477" cy="607867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87935" y="2612820"/>
              <a:ext cx="10807065" cy="6078855"/>
            </a:xfrm>
            <a:custGeom>
              <a:avLst/>
              <a:gdLst/>
              <a:ahLst/>
              <a:cxnLst/>
              <a:rect l="l" t="t" r="r" b="b"/>
              <a:pathLst>
                <a:path w="10807065" h="6078855">
                  <a:moveTo>
                    <a:pt x="0" y="0"/>
                  </a:moveTo>
                  <a:lnTo>
                    <a:pt x="0" y="6078673"/>
                  </a:lnTo>
                  <a:lnTo>
                    <a:pt x="10806581" y="6078673"/>
                  </a:lnTo>
                  <a:lnTo>
                    <a:pt x="10806581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1997017" y="2618087"/>
            <a:ext cx="3460750" cy="1949450"/>
            <a:chOff x="11997017" y="2618087"/>
            <a:chExt cx="3460750" cy="194945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99635" y="2620705"/>
              <a:ext cx="3455392" cy="194365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999635" y="2620705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5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5557850" y="2618087"/>
            <a:ext cx="3460750" cy="1949450"/>
            <a:chOff x="15557850" y="2618087"/>
            <a:chExt cx="3460750" cy="194945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60468" y="2620705"/>
              <a:ext cx="3455392" cy="194365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5560468" y="2620705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5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1997017" y="4679836"/>
            <a:ext cx="3460750" cy="1949450"/>
            <a:chOff x="11997017" y="4679836"/>
            <a:chExt cx="3460750" cy="194945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99635" y="4682454"/>
              <a:ext cx="3455392" cy="194365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1999635" y="4682454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5557850" y="4679836"/>
            <a:ext cx="3460750" cy="1949450"/>
            <a:chOff x="15557850" y="4679836"/>
            <a:chExt cx="3460750" cy="1949450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60468" y="4682454"/>
              <a:ext cx="3455392" cy="194365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5560468" y="4682454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1997017" y="6741574"/>
            <a:ext cx="3460750" cy="1949450"/>
            <a:chOff x="11997017" y="6741574"/>
            <a:chExt cx="3460750" cy="1949450"/>
          </a:xfrm>
        </p:grpSpPr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999635" y="6744192"/>
              <a:ext cx="3455392" cy="194365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1999635" y="6744192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5557850" y="6741574"/>
            <a:ext cx="3460750" cy="1949450"/>
            <a:chOff x="15557850" y="6741574"/>
            <a:chExt cx="3460750" cy="1949450"/>
          </a:xfrm>
        </p:grpSpPr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0468" y="6744192"/>
              <a:ext cx="3455392" cy="194365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5560468" y="6744192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26" descr="$PPTXTitle">
            <a:extLst>
              <a:ext uri="{FF2B5EF4-FFF2-40B4-BE49-F238E27FC236}">
                <a16:creationId xmlns:a16="http://schemas.microsoft.com/office/drawing/2014/main" id="{3E2CCAA7-1696-4DA6-51CD-7B327E3976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27851" y="644212"/>
            <a:ext cx="6248398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spc="-150" dirty="0">
                <a:latin typeface="HelveticaNeue MediumCond" panose="020B0506000000000000" pitchFamily="34" charset="0"/>
              </a:rPr>
              <a:t>SELECTED WORKS</a:t>
            </a:r>
          </a:p>
        </p:txBody>
      </p:sp>
      <p:sp>
        <p:nvSpPr>
          <p:cNvPr id="33" name="object 27">
            <a:extLst>
              <a:ext uri="{FF2B5EF4-FFF2-40B4-BE49-F238E27FC236}">
                <a16:creationId xmlns:a16="http://schemas.microsoft.com/office/drawing/2014/main" id="{D83C32CE-6177-DA49-AAAB-E8EBAD84B1E2}"/>
              </a:ext>
            </a:extLst>
          </p:cNvPr>
          <p:cNvSpPr txBox="1"/>
          <p:nvPr/>
        </p:nvSpPr>
        <p:spPr>
          <a:xfrm>
            <a:off x="5984273" y="9101793"/>
            <a:ext cx="8135552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 marR="5080" indent="-153670" algn="ctr">
              <a:spcBef>
                <a:spcPts val="100"/>
              </a:spcBef>
            </a:pP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개발팀 인터뷰의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기획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촬영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편집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 전 과정을  함께 담당</a:t>
            </a:r>
            <a:b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</a:b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게임 맵 티저 영상의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방향성을 기획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해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 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세계관이 주는 긴장감을 효과적으로 전달되도록 구성</a:t>
            </a:r>
            <a:endParaRPr sz="1650" spc="-150" dirty="0">
              <a:latin typeface="Noto Sans KR Light" panose="020B0200000000000000" pitchFamily="50" charset="-127"/>
              <a:ea typeface="Noto Sans KR Light" panose="020B0200000000000000" pitchFamily="50" charset="-127"/>
              <a:cs typeface="Malgun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7292" y="1875902"/>
            <a:ext cx="7797165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Estée</a:t>
            </a:r>
            <a:r>
              <a:rPr sz="1650" b="1" spc="-1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Lauder</a:t>
            </a:r>
            <a:r>
              <a:rPr sz="1650" b="1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New</a:t>
            </a:r>
            <a:r>
              <a:rPr sz="1650" b="1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Influencer</a:t>
            </a:r>
            <a:r>
              <a:rPr sz="1650" b="1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Launch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Campaign</a:t>
            </a:r>
            <a:r>
              <a:rPr sz="1650" b="1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4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(Planner,</a:t>
            </a:r>
            <a:r>
              <a:rPr sz="1650" spc="-1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Copywriter,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Translator)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28559" y="2198571"/>
            <a:ext cx="16247744" cy="0"/>
          </a:xfrm>
          <a:custGeom>
            <a:avLst/>
            <a:gdLst/>
            <a:ahLst/>
            <a:cxnLst/>
            <a:rect l="l" t="t" r="r" b="b"/>
            <a:pathLst>
              <a:path w="16247744">
                <a:moveTo>
                  <a:pt x="0" y="0"/>
                </a:moveTo>
                <a:lnTo>
                  <a:pt x="16247463" y="0"/>
                </a:lnTo>
              </a:path>
            </a:pathLst>
          </a:custGeom>
          <a:ln w="10470">
            <a:solidFill>
              <a:srgbClr val="5E5E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309850" y="1871608"/>
            <a:ext cx="2829379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5"/>
              </a:spcBef>
            </a:pP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Client</a:t>
            </a:r>
            <a:r>
              <a:rPr sz="1650" b="1" spc="-1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:</a:t>
            </a:r>
            <a:r>
              <a:rPr sz="1650" b="1" spc="-1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Estée Lauder</a:t>
            </a:r>
            <a:r>
              <a:rPr lang="en-US" sz="1650" b="1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lang="en-US"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/ 2024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997017" y="2618087"/>
            <a:ext cx="3460750" cy="1949450"/>
            <a:chOff x="11997017" y="2618087"/>
            <a:chExt cx="3460750" cy="19494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99634" y="2620705"/>
              <a:ext cx="3455371" cy="194365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999635" y="2620705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5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5557850" y="2618087"/>
            <a:ext cx="3460750" cy="1949450"/>
            <a:chOff x="15557850" y="2618087"/>
            <a:chExt cx="3460750" cy="19494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60468" y="2620705"/>
              <a:ext cx="3455392" cy="194365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560468" y="2620705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5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1997017" y="4679836"/>
            <a:ext cx="3460750" cy="1949450"/>
            <a:chOff x="11997017" y="4679836"/>
            <a:chExt cx="3460750" cy="194945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99635" y="4682454"/>
              <a:ext cx="3455392" cy="194365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999635" y="4682454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5557850" y="6741574"/>
            <a:ext cx="3460750" cy="1949450"/>
            <a:chOff x="15557850" y="6741574"/>
            <a:chExt cx="3460750" cy="194945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82794" y="7547771"/>
              <a:ext cx="2410738" cy="32143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5560468" y="6744192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5557850" y="4679836"/>
            <a:ext cx="3460750" cy="1949450"/>
            <a:chOff x="15557850" y="4679836"/>
            <a:chExt cx="3460750" cy="1949450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60468" y="4722633"/>
              <a:ext cx="3415213" cy="188841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5560468" y="4682454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1997017" y="6741574"/>
            <a:ext cx="3460750" cy="1949450"/>
            <a:chOff x="11997017" y="6741574"/>
            <a:chExt cx="3460750" cy="1949450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99634" y="6744192"/>
              <a:ext cx="3455392" cy="194365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1999635" y="6744192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085600" y="2612485"/>
            <a:ext cx="10811510" cy="6083935"/>
            <a:chOff x="1085600" y="2612485"/>
            <a:chExt cx="10811510" cy="6083935"/>
          </a:xfrm>
        </p:grpSpPr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88218" y="2615103"/>
              <a:ext cx="10805953" cy="607834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088218" y="2615103"/>
              <a:ext cx="10806430" cy="6078855"/>
            </a:xfrm>
            <a:custGeom>
              <a:avLst/>
              <a:gdLst/>
              <a:ahLst/>
              <a:cxnLst/>
              <a:rect l="l" t="t" r="r" b="b"/>
              <a:pathLst>
                <a:path w="10806430" h="6078855">
                  <a:moveTo>
                    <a:pt x="0" y="0"/>
                  </a:moveTo>
                  <a:lnTo>
                    <a:pt x="0" y="6078348"/>
                  </a:lnTo>
                  <a:lnTo>
                    <a:pt x="10805953" y="6078348"/>
                  </a:lnTo>
                  <a:lnTo>
                    <a:pt x="10805953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7">
            <a:extLst>
              <a:ext uri="{FF2B5EF4-FFF2-40B4-BE49-F238E27FC236}">
                <a16:creationId xmlns:a16="http://schemas.microsoft.com/office/drawing/2014/main" id="{D5F474AB-AC72-0651-E239-7E9D8186A310}"/>
              </a:ext>
            </a:extLst>
          </p:cNvPr>
          <p:cNvSpPr txBox="1"/>
          <p:nvPr/>
        </p:nvSpPr>
        <p:spPr>
          <a:xfrm>
            <a:off x="5984273" y="9109982"/>
            <a:ext cx="8135552" cy="520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 marR="5080" indent="-153670" algn="ctr">
              <a:spcBef>
                <a:spcPts val="100"/>
              </a:spcBef>
            </a:pP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에스티 로더 신규 인플루언서 런칭 캠페인 피치의</a:t>
            </a:r>
            <a: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,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기획 방향 수립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과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이미지 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및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 메시지 포지셔닝 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방안을 설계</a:t>
            </a:r>
            <a:br>
              <a:rPr lang="en-US" altLang="ko-KR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</a:b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인물과 브랜드의 상징적 이미지를 영상 안에 녹여내기위해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비주얼 스토리텔링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과 </a:t>
            </a:r>
            <a:r>
              <a:rPr lang="ko-KR" altLang="en-US"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연출 콘셉트</a:t>
            </a:r>
            <a:r>
              <a:rPr lang="ko-KR" altLang="en-US"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</a:rPr>
              <a:t>를 구체화</a:t>
            </a:r>
            <a:endParaRPr sz="1650" spc="-150" dirty="0">
              <a:latin typeface="Noto Sans KR Light" panose="020B0200000000000000" pitchFamily="50" charset="-127"/>
              <a:ea typeface="Noto Sans KR Light" panose="020B0200000000000000" pitchFamily="50" charset="-127"/>
              <a:cs typeface="Malgun Gothic"/>
            </a:endParaRPr>
          </a:p>
        </p:txBody>
      </p:sp>
      <p:sp>
        <p:nvSpPr>
          <p:cNvPr id="32" name="object 26" descr="$PPTXTitle">
            <a:extLst>
              <a:ext uri="{FF2B5EF4-FFF2-40B4-BE49-F238E27FC236}">
                <a16:creationId xmlns:a16="http://schemas.microsoft.com/office/drawing/2014/main" id="{597EB2ED-9E67-C9DC-2424-0C745E0E65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80251" y="644212"/>
            <a:ext cx="5943598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spc="-150" dirty="0">
                <a:latin typeface="HelveticaNeue MediumCond" panose="020B0506000000000000" pitchFamily="34" charset="0"/>
              </a:rPr>
              <a:t>SELECTED WORKS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7292" y="1875902"/>
            <a:ext cx="6799358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SAMSUNG</a:t>
            </a:r>
            <a:r>
              <a:rPr sz="1650" b="1" spc="-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TV</a:t>
            </a:r>
            <a:r>
              <a:rPr sz="1650" b="1" spc="-4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G</a:t>
            </a:r>
            <a:r>
              <a:rPr lang="en-US" sz="1650" b="1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lobal TVC</a:t>
            </a:r>
            <a:r>
              <a:rPr sz="1650" b="1" spc="-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(Copywriter,</a:t>
            </a:r>
            <a:r>
              <a:rPr sz="1650" spc="-4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Translator)</a:t>
            </a:r>
            <a:r>
              <a:rPr lang="en-US" sz="1650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/ </a:t>
            </a:r>
            <a:r>
              <a:rPr lang="en-US" altLang="ko-KR" sz="1650" b="1" u="sng" spc="-10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45 Light" panose="020B0500000000000000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</a:t>
            </a:r>
            <a:r>
              <a:rPr lang="en-US" altLang="ko-KR" sz="1650" b="1" u="sng" spc="-5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45 Light" panose="020B0500000000000000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ko-KR" sz="1650" b="1" u="sng" spc="-20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45 Light" panose="020B0500000000000000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28559" y="2198571"/>
            <a:ext cx="16247744" cy="0"/>
          </a:xfrm>
          <a:custGeom>
            <a:avLst/>
            <a:gdLst/>
            <a:ahLst/>
            <a:cxnLst/>
            <a:rect l="l" t="t" r="r" b="b"/>
            <a:pathLst>
              <a:path w="16247744">
                <a:moveTo>
                  <a:pt x="0" y="0"/>
                </a:moveTo>
                <a:lnTo>
                  <a:pt x="16247463" y="0"/>
                </a:lnTo>
              </a:path>
            </a:pathLst>
          </a:custGeom>
          <a:ln w="10470">
            <a:solidFill>
              <a:srgbClr val="5E5E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928850" y="1871608"/>
            <a:ext cx="3210438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5"/>
              </a:spcBef>
            </a:pP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Client</a:t>
            </a:r>
            <a:r>
              <a:rPr sz="1650" b="1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:</a:t>
            </a:r>
            <a:r>
              <a:rPr sz="1650" b="1" spc="-1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SAMSUNG</a:t>
            </a:r>
            <a:r>
              <a:rPr sz="1650" b="1" spc="-1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spc="-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TV</a:t>
            </a:r>
            <a:r>
              <a:rPr lang="en-US" sz="1650" b="1" spc="-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lang="en-US" sz="1650" spc="-5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/ 2024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85317" y="2610203"/>
            <a:ext cx="10812145" cy="6083935"/>
            <a:chOff x="1085317" y="2610203"/>
            <a:chExt cx="10812145" cy="60839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7935" y="2612821"/>
              <a:ext cx="10806477" cy="607867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87935" y="2612820"/>
              <a:ext cx="10807065" cy="6078855"/>
            </a:xfrm>
            <a:custGeom>
              <a:avLst/>
              <a:gdLst/>
              <a:ahLst/>
              <a:cxnLst/>
              <a:rect l="l" t="t" r="r" b="b"/>
              <a:pathLst>
                <a:path w="10807065" h="6078855">
                  <a:moveTo>
                    <a:pt x="0" y="0"/>
                  </a:moveTo>
                  <a:lnTo>
                    <a:pt x="0" y="6078673"/>
                  </a:lnTo>
                  <a:lnTo>
                    <a:pt x="10806581" y="6078673"/>
                  </a:lnTo>
                  <a:lnTo>
                    <a:pt x="10806581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11997017" y="2618087"/>
            <a:ext cx="3460750" cy="1949450"/>
            <a:chOff x="11997017" y="2618087"/>
            <a:chExt cx="3460750" cy="194945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99634" y="2620705"/>
              <a:ext cx="3455392" cy="194365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999635" y="2620705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5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5557850" y="2618087"/>
            <a:ext cx="3460750" cy="1949450"/>
            <a:chOff x="15557850" y="2618087"/>
            <a:chExt cx="3460750" cy="194945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560468" y="2620705"/>
              <a:ext cx="3455392" cy="194365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5560468" y="2620705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5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11997017" y="4679836"/>
            <a:ext cx="3460750" cy="1949450"/>
            <a:chOff x="11997017" y="4679836"/>
            <a:chExt cx="3460750" cy="194945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99634" y="4682454"/>
              <a:ext cx="3455392" cy="194365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999635" y="4682454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5557850" y="4679836"/>
            <a:ext cx="3460750" cy="1949450"/>
            <a:chOff x="15557850" y="4679836"/>
            <a:chExt cx="3460750" cy="1949450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560468" y="4682454"/>
              <a:ext cx="3455392" cy="194365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5560468" y="4682454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1997017" y="6741574"/>
            <a:ext cx="3460750" cy="1949450"/>
            <a:chOff x="11997017" y="6741574"/>
            <a:chExt cx="3460750" cy="194945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999634" y="6744192"/>
              <a:ext cx="3455392" cy="194365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1999635" y="6744192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5557850" y="6741574"/>
            <a:ext cx="3460750" cy="1949450"/>
            <a:chOff x="15557850" y="6741574"/>
            <a:chExt cx="3460750" cy="1949450"/>
          </a:xfrm>
        </p:grpSpPr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0468" y="6744192"/>
              <a:ext cx="3455392" cy="194365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5560468" y="6744192"/>
              <a:ext cx="3455670" cy="1943735"/>
            </a:xfrm>
            <a:custGeom>
              <a:avLst/>
              <a:gdLst/>
              <a:ahLst/>
              <a:cxnLst/>
              <a:rect l="l" t="t" r="r" b="b"/>
              <a:pathLst>
                <a:path w="3455669" h="1943734">
                  <a:moveTo>
                    <a:pt x="0" y="0"/>
                  </a:moveTo>
                  <a:lnTo>
                    <a:pt x="0" y="1943658"/>
                  </a:lnTo>
                  <a:lnTo>
                    <a:pt x="3455392" y="1943658"/>
                  </a:lnTo>
                  <a:lnTo>
                    <a:pt x="3455392" y="0"/>
                  </a:lnTo>
                  <a:lnTo>
                    <a:pt x="0" y="0"/>
                  </a:lnTo>
                  <a:close/>
                </a:path>
              </a:pathLst>
            </a:custGeom>
            <a:ln w="5235">
              <a:solidFill>
                <a:srgbClr val="5E5E5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485822" y="9110779"/>
            <a:ext cx="3132455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글로벌 SNS콘텐츠 </a:t>
            </a:r>
            <a:r>
              <a:rPr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영문 스크립트 </a:t>
            </a: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작성</a:t>
            </a:r>
          </a:p>
        </p:txBody>
      </p:sp>
      <p:sp>
        <p:nvSpPr>
          <p:cNvPr id="31" name="object 26" descr="$PPTXTitle">
            <a:extLst>
              <a:ext uri="{FF2B5EF4-FFF2-40B4-BE49-F238E27FC236}">
                <a16:creationId xmlns:a16="http://schemas.microsoft.com/office/drawing/2014/main" id="{E20850F7-AF83-C182-E970-DF6A7889BF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38892" y="644212"/>
            <a:ext cx="5826316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spc="-150" dirty="0">
                <a:latin typeface="HelveticaNeue MediumCond" panose="020B0506000000000000" pitchFamily="34" charset="0"/>
              </a:rPr>
              <a:t>SELECTED WORKS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76988" y="2607250"/>
            <a:ext cx="3427906" cy="60940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77236" y="2607250"/>
            <a:ext cx="3427906" cy="60940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8689" y="2608318"/>
            <a:ext cx="3426701" cy="609191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876480" y="2607250"/>
            <a:ext cx="3427906" cy="609405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176801" y="2607250"/>
            <a:ext cx="3427906" cy="6094055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957292" y="1875902"/>
            <a:ext cx="6799358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KOY</a:t>
            </a:r>
            <a:r>
              <a:rPr lang="en-US"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Product Commercial</a:t>
            </a:r>
            <a:r>
              <a:rPr sz="1650" b="1" spc="-3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(1st</a:t>
            </a:r>
            <a:r>
              <a:rPr sz="1650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Assistant</a:t>
            </a:r>
            <a:r>
              <a:rPr sz="1650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Director,</a:t>
            </a:r>
            <a:r>
              <a:rPr sz="1650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Media</a:t>
            </a:r>
            <a:r>
              <a:rPr sz="1650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Planner)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28559" y="2198571"/>
            <a:ext cx="16247744" cy="0"/>
          </a:xfrm>
          <a:custGeom>
            <a:avLst/>
            <a:gdLst/>
            <a:ahLst/>
            <a:cxnLst/>
            <a:rect l="l" t="t" r="r" b="b"/>
            <a:pathLst>
              <a:path w="16247744">
                <a:moveTo>
                  <a:pt x="0" y="0"/>
                </a:moveTo>
                <a:lnTo>
                  <a:pt x="16247463" y="0"/>
                </a:lnTo>
              </a:path>
            </a:pathLst>
          </a:custGeom>
          <a:ln w="10470">
            <a:solidFill>
              <a:srgbClr val="5E5E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876480" y="1871608"/>
            <a:ext cx="2262847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95"/>
              </a:spcBef>
            </a:pP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Client</a:t>
            </a:r>
            <a:r>
              <a:rPr sz="1650" b="1" spc="1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:</a:t>
            </a:r>
            <a:r>
              <a:rPr sz="1650" b="1" spc="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650" b="1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KOY</a:t>
            </a:r>
            <a:r>
              <a:rPr lang="en-US" sz="1650" b="1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lang="en-US" sz="1650" spc="-25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/ 2024</a:t>
            </a:r>
            <a:endParaRPr sz="1650" dirty="0">
              <a:latin typeface="Helvetica 45 Light" panose="020B0500000000000000" pitchFamily="34" charset="0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4689" y="9109983"/>
            <a:ext cx="6014720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브랜드 자사 온-오프라인 </a:t>
            </a:r>
            <a:r>
              <a:rPr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미디어 콘텐츠 기획</a:t>
            </a: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, </a:t>
            </a:r>
            <a:r>
              <a:rPr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제작 </a:t>
            </a:r>
            <a:r>
              <a:rPr sz="1650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업무 및 </a:t>
            </a:r>
            <a:r>
              <a:rPr sz="1650" b="1" spc="-150" dirty="0" err="1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촬영현장</a:t>
            </a:r>
            <a:r>
              <a:rPr sz="1650" b="1" spc="-150" dirty="0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 </a:t>
            </a:r>
            <a:r>
              <a:rPr sz="1650" b="1" spc="-150" dirty="0" err="1">
                <a:latin typeface="Noto Sans KR Light" panose="020B0200000000000000" pitchFamily="50" charset="-127"/>
                <a:ea typeface="Noto Sans KR Light" panose="020B0200000000000000" pitchFamily="50" charset="-127"/>
                <a:cs typeface="Malgun Gothic"/>
              </a:rPr>
              <a:t>진행</a:t>
            </a:r>
            <a:endParaRPr sz="1650" spc="-150" dirty="0">
              <a:latin typeface="Noto Sans KR Light" panose="020B0200000000000000" pitchFamily="50" charset="-127"/>
              <a:ea typeface="Noto Sans KR Light" panose="020B0200000000000000" pitchFamily="50" charset="-127"/>
              <a:cs typeface="Malgun Gothic"/>
            </a:endParaRPr>
          </a:p>
        </p:txBody>
      </p:sp>
      <p:sp>
        <p:nvSpPr>
          <p:cNvPr id="15" name="object 26" descr="$PPTXTitle">
            <a:extLst>
              <a:ext uri="{FF2B5EF4-FFF2-40B4-BE49-F238E27FC236}">
                <a16:creationId xmlns:a16="http://schemas.microsoft.com/office/drawing/2014/main" id="{FD26AD74-DABE-0EF3-D7B4-5DD59C6760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08851" y="644212"/>
            <a:ext cx="5486398" cy="7169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spc="-150" dirty="0">
                <a:latin typeface="HelveticaNeue MediumCond" panose="020B0506000000000000" pitchFamily="34" charset="0"/>
              </a:rPr>
              <a:t>SELECTED WORKS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270273" y="4730713"/>
            <a:ext cx="1564005" cy="1242695"/>
          </a:xfrm>
          <a:prstGeom prst="rect">
            <a:avLst/>
          </a:prstGeom>
        </p:spPr>
        <p:txBody>
          <a:bodyPr vert="horz" wrap="square" lIns="0" tIns="2425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10"/>
              </a:spcBef>
            </a:pPr>
            <a:r>
              <a:rPr spc="-150" dirty="0">
                <a:latin typeface="HelveticaNeue MediumCond" panose="020B0506000000000000" pitchFamily="34" charset="0"/>
              </a:rPr>
              <a:t>E.O.D</a:t>
            </a:r>
          </a:p>
          <a:p>
            <a:pPr algn="ctr">
              <a:lnSpc>
                <a:spcPct val="100000"/>
              </a:lnSpc>
              <a:spcBef>
                <a:spcPts val="625"/>
              </a:spcBef>
            </a:pPr>
            <a:r>
              <a:rPr sz="1450" u="sng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65 Medium" panose="020B0500000000000000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r>
              <a:rPr sz="1450" u="sng" spc="10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65 Medium" panose="020B0500000000000000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50" u="sng" spc="-10" dirty="0">
                <a:solidFill>
                  <a:srgbClr val="00B0F0"/>
                </a:solidFill>
                <a:uFill>
                  <a:solidFill>
                    <a:srgbClr val="00A2FF"/>
                  </a:solidFill>
                </a:uFill>
                <a:latin typeface="Helvetica 65 Medium" panose="020B0500000000000000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Portfolio</a:t>
            </a:r>
            <a:endParaRPr sz="1450" dirty="0">
              <a:solidFill>
                <a:srgbClr val="00B0F0"/>
              </a:solidFill>
              <a:latin typeface="Helvetica 65 Medium" panose="020B0500000000000000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878149" y="10086744"/>
            <a:ext cx="2348230" cy="65849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40"/>
              </a:spcBef>
            </a:pPr>
            <a:r>
              <a:rPr sz="1450" spc="-1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  <a:hlinkClick r:id="rId4"/>
              </a:rPr>
              <a:t>dongwookim33@naver.com</a:t>
            </a:r>
            <a:endParaRPr sz="1450" dirty="0">
              <a:latin typeface="Helvetica 45 Light" panose="020B0500000000000000" pitchFamily="34" charset="0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755"/>
              </a:spcBef>
            </a:pPr>
            <a:r>
              <a:rPr sz="14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(+82)</a:t>
            </a:r>
            <a:r>
              <a:rPr sz="1450" b="1" spc="17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 </a:t>
            </a:r>
            <a:r>
              <a:rPr sz="1450" b="1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010-9161-</a:t>
            </a:r>
            <a:r>
              <a:rPr sz="1450" b="1" spc="-20" dirty="0">
                <a:solidFill>
                  <a:srgbClr val="5E5E5E"/>
                </a:solidFill>
                <a:latin typeface="Helvetica 45 Light" panose="020B0500000000000000" pitchFamily="34" charset="0"/>
                <a:cs typeface="Arial"/>
              </a:rPr>
              <a:t>3792</a:t>
            </a:r>
            <a:endParaRPr sz="1450" dirty="0">
              <a:latin typeface="Helvetica 45 Light" panose="020B0500000000000000" pitchFamily="34" charset="0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E5E5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</TotalTime>
  <Words>605</Words>
  <Application>Microsoft Office PowerPoint</Application>
  <PresentationFormat>Custom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Malgun Gothic</vt:lpstr>
      <vt:lpstr>Noto Sans KR Light</vt:lpstr>
      <vt:lpstr>Arial</vt:lpstr>
      <vt:lpstr>Crilo</vt:lpstr>
      <vt:lpstr>Helvetica 45 Light</vt:lpstr>
      <vt:lpstr>Helvetica 65 Medium</vt:lpstr>
      <vt:lpstr>HelveticaNeue MediumCond</vt:lpstr>
      <vt:lpstr>Office Theme</vt:lpstr>
      <vt:lpstr>DONGWOO KIM MARKETING GENERALIST</vt:lpstr>
      <vt:lpstr>RESUME</vt:lpstr>
      <vt:lpstr>moRf</vt:lpstr>
      <vt:lpstr>moRf</vt:lpstr>
      <vt:lpstr>moRf</vt:lpstr>
      <vt:lpstr>moRf</vt:lpstr>
      <vt:lpstr>SELECTED WORKS</vt:lpstr>
      <vt:lpstr>SELECTED WORKS</vt:lpstr>
      <vt:lpstr>SELECTED WORKS</vt:lpstr>
      <vt:lpstr>SELECTED WORKS</vt:lpstr>
      <vt:lpstr>SELECTED WORKS</vt:lpstr>
      <vt:lpstr>E.O.D Website Portfolio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DONGWOO KIM_PORTFOLIO</dc:title>
  <dc:creator>User</dc:creator>
  <cp:lastModifiedBy>Dongwoo Kim</cp:lastModifiedBy>
  <cp:revision>14</cp:revision>
  <dcterms:created xsi:type="dcterms:W3CDTF">2026-03-12T11:00:13Z</dcterms:created>
  <dcterms:modified xsi:type="dcterms:W3CDTF">2026-07-25T08:58:25Z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2023-11-29T00:00:00Z</vt:filetime>
  </property>
  <property fmtid="{D5CDD505-2E9C-101B-9397-08002B2CF9AE}" pid="3" name="Creator">
    <vt:lpwstr>Keynote</vt:lpwstr>
  </property>
  <property fmtid="{D5CDD505-2E9C-101B-9397-08002B2CF9AE}" pid="4" name="LastSaved">
    <vt:filetime>2026-03-12T00:00:00Z</vt:filetime>
  </property>
  <property fmtid="{D5CDD505-2E9C-101B-9397-08002B2CF9AE}" pid="5" name="Producer">
    <vt:lpwstr>iLovePDF</vt:lpwstr>
  </property>
</Properties>
</file>